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27"/>
  </p:notesMasterIdLst>
  <p:sldIdLst>
    <p:sldId id="256" r:id="rId2"/>
    <p:sldId id="257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58" r:id="rId11"/>
    <p:sldId id="259" r:id="rId12"/>
    <p:sldId id="260" r:id="rId13"/>
    <p:sldId id="261" r:id="rId14"/>
    <p:sldId id="262" r:id="rId15"/>
    <p:sldId id="294" r:id="rId16"/>
    <p:sldId id="263" r:id="rId17"/>
    <p:sldId id="264" r:id="rId18"/>
    <p:sldId id="268" r:id="rId19"/>
    <p:sldId id="271" r:id="rId20"/>
    <p:sldId id="272" r:id="rId21"/>
    <p:sldId id="282" r:id="rId22"/>
    <p:sldId id="283" r:id="rId23"/>
    <p:sldId id="284" r:id="rId24"/>
    <p:sldId id="285" r:id="rId25"/>
    <p:sldId id="286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77966" autoAdjust="0"/>
  </p:normalViewPr>
  <p:slideViewPr>
    <p:cSldViewPr snapToGrid="0">
      <p:cViewPr varScale="1">
        <p:scale>
          <a:sx n="69" d="100"/>
          <a:sy n="69" d="100"/>
        </p:scale>
        <p:origin x="123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18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1">
                  <c:v>Population excluding target market</c:v>
                </c:pt>
                <c:pt idx="3">
                  <c:v>Target market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1">
                  <c:v>3.2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egendEntry>
        <c:idx val="2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1">
                  <c:v>Population excluding target market</c:v>
                </c:pt>
                <c:pt idx="2">
                  <c:v>Target market</c:v>
                </c:pt>
                <c:pt idx="3">
                  <c:v>Media Coverage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1">
                  <c:v>3.2</c:v>
                </c:pt>
                <c:pt idx="2">
                  <c:v>0.4</c:v>
                </c:pt>
                <c:pt idx="3">
                  <c:v>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egendEntry>
        <c:idx val="2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1">
                  <c:v>Population excluding target market</c:v>
                </c:pt>
                <c:pt idx="3">
                  <c:v>Media Coverage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1">
                  <c:v>3.2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egendEntry>
        <c:idx val="2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FF3399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3"/>
                <c:pt idx="0">
                  <c:v>Population excluding target market</c:v>
                </c:pt>
                <c:pt idx="1">
                  <c:v>Media Coverage</c:v>
                </c:pt>
                <c:pt idx="2">
                  <c:v>Media Over exposure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1.2</c:v>
                </c:pt>
                <c:pt idx="2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A4A6C8-3FE7-4B53-804C-EDD9450BF4F0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63664219-637D-4599-AF08-F29B944EA402}">
      <dgm:prSet phldrT="[Text]" custT="1"/>
      <dgm:spPr/>
      <dgm:t>
        <a:bodyPr/>
        <a:lstStyle/>
        <a:p>
          <a:r>
            <a:rPr lang="en-IN" sz="2000" dirty="0" smtClean="0"/>
            <a:t>The situation analysis</a:t>
          </a:r>
          <a:endParaRPr lang="en-IN" sz="2000" dirty="0"/>
        </a:p>
      </dgm:t>
    </dgm:pt>
    <dgm:pt modelId="{B3E61743-F6AD-4D3F-B35E-E275F4385FD6}" type="parTrans" cxnId="{D1715DA8-CF25-4728-97E7-0B8D28D78634}">
      <dgm:prSet/>
      <dgm:spPr/>
      <dgm:t>
        <a:bodyPr/>
        <a:lstStyle/>
        <a:p>
          <a:endParaRPr lang="en-IN"/>
        </a:p>
      </dgm:t>
    </dgm:pt>
    <dgm:pt modelId="{4AB07292-2D87-4A94-B14B-4A6AE38023F2}" type="sibTrans" cxnId="{D1715DA8-CF25-4728-97E7-0B8D28D78634}">
      <dgm:prSet/>
      <dgm:spPr/>
      <dgm:t>
        <a:bodyPr/>
        <a:lstStyle/>
        <a:p>
          <a:endParaRPr lang="en-IN"/>
        </a:p>
      </dgm:t>
    </dgm:pt>
    <dgm:pt modelId="{6A2FD074-EB4F-40F0-A59D-7A1138C3A5F1}">
      <dgm:prSet phldrT="[Text]" custT="1"/>
      <dgm:spPr/>
      <dgm:t>
        <a:bodyPr/>
        <a:lstStyle/>
        <a:p>
          <a:r>
            <a:rPr lang="en-IN" sz="2000" dirty="0" smtClean="0"/>
            <a:t>The marketing strategy plan</a:t>
          </a:r>
          <a:endParaRPr lang="en-IN" sz="2000" dirty="0"/>
        </a:p>
      </dgm:t>
    </dgm:pt>
    <dgm:pt modelId="{99CFE576-3310-4585-B1EA-A8DF521E37DE}" type="parTrans" cxnId="{4171C33B-1FEF-4B33-82FC-660485256F73}">
      <dgm:prSet/>
      <dgm:spPr/>
      <dgm:t>
        <a:bodyPr/>
        <a:lstStyle/>
        <a:p>
          <a:endParaRPr lang="en-IN"/>
        </a:p>
      </dgm:t>
    </dgm:pt>
    <dgm:pt modelId="{170605A8-AE52-4E04-9224-CBC908A7859C}" type="sibTrans" cxnId="{4171C33B-1FEF-4B33-82FC-660485256F73}">
      <dgm:prSet/>
      <dgm:spPr/>
      <dgm:t>
        <a:bodyPr/>
        <a:lstStyle/>
        <a:p>
          <a:endParaRPr lang="en-IN"/>
        </a:p>
      </dgm:t>
    </dgm:pt>
    <dgm:pt modelId="{35DA4FCC-FE8D-43EA-A46C-CCBE15C76D61}">
      <dgm:prSet phldrT="[Text]" custT="1"/>
      <dgm:spPr/>
      <dgm:t>
        <a:bodyPr/>
        <a:lstStyle/>
        <a:p>
          <a:r>
            <a:rPr lang="en-IN" sz="2000" dirty="0" smtClean="0"/>
            <a:t>The creative strategy plan</a:t>
          </a:r>
          <a:endParaRPr lang="en-IN" sz="2000" dirty="0"/>
        </a:p>
      </dgm:t>
    </dgm:pt>
    <dgm:pt modelId="{BE098576-58D2-4881-9C1D-382498CEBE5E}" type="parTrans" cxnId="{E2A7A855-0763-4A86-8BEB-5D8B705F3ED9}">
      <dgm:prSet/>
      <dgm:spPr/>
      <dgm:t>
        <a:bodyPr/>
        <a:lstStyle/>
        <a:p>
          <a:endParaRPr lang="en-IN"/>
        </a:p>
      </dgm:t>
    </dgm:pt>
    <dgm:pt modelId="{C0BAE40D-238B-4E98-935A-8964354EAB22}" type="sibTrans" cxnId="{E2A7A855-0763-4A86-8BEB-5D8B705F3ED9}">
      <dgm:prSet/>
      <dgm:spPr/>
      <dgm:t>
        <a:bodyPr/>
        <a:lstStyle/>
        <a:p>
          <a:endParaRPr lang="en-IN"/>
        </a:p>
      </dgm:t>
    </dgm:pt>
    <dgm:pt modelId="{71FDAD51-E7FA-4C71-B5C7-B9700B07FE08}">
      <dgm:prSet/>
      <dgm:spPr/>
      <dgm:t>
        <a:bodyPr/>
        <a:lstStyle/>
        <a:p>
          <a:r>
            <a:rPr lang="en-IN" smtClean="0"/>
            <a:t>Setting media objectives</a:t>
          </a:r>
          <a:endParaRPr lang="en-IN"/>
        </a:p>
      </dgm:t>
    </dgm:pt>
    <dgm:pt modelId="{43D698A8-2A3C-465E-9949-569A01F542F2}" type="parTrans" cxnId="{40D7AB10-EE6A-416A-8CFF-F49245286140}">
      <dgm:prSet/>
      <dgm:spPr/>
      <dgm:t>
        <a:bodyPr/>
        <a:lstStyle/>
        <a:p>
          <a:endParaRPr lang="en-IN"/>
        </a:p>
      </dgm:t>
    </dgm:pt>
    <dgm:pt modelId="{1D91F775-43C4-4657-9149-FAC699A5FA88}" type="sibTrans" cxnId="{40D7AB10-EE6A-416A-8CFF-F49245286140}">
      <dgm:prSet/>
      <dgm:spPr/>
      <dgm:t>
        <a:bodyPr/>
        <a:lstStyle/>
        <a:p>
          <a:endParaRPr lang="en-IN"/>
        </a:p>
      </dgm:t>
    </dgm:pt>
    <dgm:pt modelId="{F0E17468-0C02-43FD-9D86-235F8B93AD88}">
      <dgm:prSet/>
      <dgm:spPr/>
      <dgm:t>
        <a:bodyPr/>
        <a:lstStyle/>
        <a:p>
          <a:r>
            <a:rPr lang="en-IN" smtClean="0"/>
            <a:t>Determining media strategy</a:t>
          </a:r>
        </a:p>
      </dgm:t>
    </dgm:pt>
    <dgm:pt modelId="{5214563D-201E-420E-B6BD-BC80C4060048}" type="parTrans" cxnId="{F9DE481F-42B5-4C5C-B76C-6D3DD21AA237}">
      <dgm:prSet/>
      <dgm:spPr/>
      <dgm:t>
        <a:bodyPr/>
        <a:lstStyle/>
        <a:p>
          <a:endParaRPr lang="en-IN"/>
        </a:p>
      </dgm:t>
    </dgm:pt>
    <dgm:pt modelId="{24C4A372-2338-456D-82DE-C858DEBD2F57}" type="sibTrans" cxnId="{F9DE481F-42B5-4C5C-B76C-6D3DD21AA237}">
      <dgm:prSet/>
      <dgm:spPr/>
      <dgm:t>
        <a:bodyPr/>
        <a:lstStyle/>
        <a:p>
          <a:endParaRPr lang="en-IN"/>
        </a:p>
      </dgm:t>
    </dgm:pt>
    <dgm:pt modelId="{560F82A9-807E-4A92-81F0-E1BAC722B8CF}">
      <dgm:prSet/>
      <dgm:spPr/>
      <dgm:t>
        <a:bodyPr/>
        <a:lstStyle/>
        <a:p>
          <a:r>
            <a:rPr lang="en-IN" smtClean="0"/>
            <a:t>Selecting broad media classes</a:t>
          </a:r>
        </a:p>
      </dgm:t>
    </dgm:pt>
    <dgm:pt modelId="{35CBE696-58EE-4547-BBF5-3EE0DEF0D2BD}" type="parTrans" cxnId="{F93FA1FC-F1FE-4AE1-97E2-D02BBFD0A1D5}">
      <dgm:prSet/>
      <dgm:spPr/>
      <dgm:t>
        <a:bodyPr/>
        <a:lstStyle/>
        <a:p>
          <a:endParaRPr lang="en-IN"/>
        </a:p>
      </dgm:t>
    </dgm:pt>
    <dgm:pt modelId="{8FD97395-8E97-40AF-8D15-146EAAD84DF8}" type="sibTrans" cxnId="{F93FA1FC-F1FE-4AE1-97E2-D02BBFD0A1D5}">
      <dgm:prSet/>
      <dgm:spPr/>
      <dgm:t>
        <a:bodyPr/>
        <a:lstStyle/>
        <a:p>
          <a:endParaRPr lang="en-IN"/>
        </a:p>
      </dgm:t>
    </dgm:pt>
    <dgm:pt modelId="{37928E9F-5BB2-4F76-9C8C-BB72379D943C}">
      <dgm:prSet/>
      <dgm:spPr/>
      <dgm:t>
        <a:bodyPr/>
        <a:lstStyle/>
        <a:p>
          <a:r>
            <a:rPr lang="en-IN" dirty="0" smtClean="0"/>
            <a:t>Selecting media within classes</a:t>
          </a:r>
        </a:p>
      </dgm:t>
    </dgm:pt>
    <dgm:pt modelId="{A00AAE57-4469-42C9-A5CA-8F8FD239F2FC}" type="parTrans" cxnId="{FE89892C-B1AD-474D-8D04-4941533F694B}">
      <dgm:prSet/>
      <dgm:spPr/>
      <dgm:t>
        <a:bodyPr/>
        <a:lstStyle/>
        <a:p>
          <a:endParaRPr lang="en-IN"/>
        </a:p>
      </dgm:t>
    </dgm:pt>
    <dgm:pt modelId="{C1CC1732-102D-453F-B1E1-744C54588209}" type="sibTrans" cxnId="{FE89892C-B1AD-474D-8D04-4941533F694B}">
      <dgm:prSet/>
      <dgm:spPr/>
      <dgm:t>
        <a:bodyPr/>
        <a:lstStyle/>
        <a:p>
          <a:endParaRPr lang="en-IN"/>
        </a:p>
      </dgm:t>
    </dgm:pt>
    <dgm:pt modelId="{054788E9-F86D-4E21-8871-4519C61FE145}">
      <dgm:prSet/>
      <dgm:spPr/>
      <dgm:t>
        <a:bodyPr/>
        <a:lstStyle/>
        <a:p>
          <a:r>
            <a:rPr lang="en-IN" dirty="0" smtClean="0"/>
            <a:t>Media use decisions—</a:t>
          </a:r>
          <a:endParaRPr lang="en-IN" dirty="0"/>
        </a:p>
      </dgm:t>
    </dgm:pt>
    <dgm:pt modelId="{C48234A7-14A8-44B0-9697-CD1FDB581B19}" type="parTrans" cxnId="{85CF2243-0F2C-486A-B0E4-C580AD6B92D5}">
      <dgm:prSet/>
      <dgm:spPr/>
      <dgm:t>
        <a:bodyPr/>
        <a:lstStyle/>
        <a:p>
          <a:endParaRPr lang="en-IN"/>
        </a:p>
      </dgm:t>
    </dgm:pt>
    <dgm:pt modelId="{07C3D506-9583-490B-943E-90DE62FAB27E}" type="sibTrans" cxnId="{85CF2243-0F2C-486A-B0E4-C580AD6B92D5}">
      <dgm:prSet custT="1"/>
      <dgm:spPr/>
      <dgm:t>
        <a:bodyPr/>
        <a:lstStyle/>
        <a:p>
          <a:endParaRPr lang="en-IN" sz="2400"/>
        </a:p>
      </dgm:t>
    </dgm:pt>
    <dgm:pt modelId="{5B5D60ED-9868-48F5-B063-AD618D8B17F9}">
      <dgm:prSet/>
      <dgm:spPr/>
      <dgm:t>
        <a:bodyPr/>
        <a:lstStyle/>
        <a:p>
          <a:r>
            <a:rPr lang="en-IN" dirty="0" smtClean="0"/>
            <a:t>Broadcast</a:t>
          </a:r>
        </a:p>
        <a:p>
          <a:r>
            <a:rPr lang="en-IN" dirty="0" smtClean="0"/>
            <a:t>Print</a:t>
          </a:r>
        </a:p>
        <a:p>
          <a:r>
            <a:rPr lang="en-IN" dirty="0" smtClean="0"/>
            <a:t>Other media</a:t>
          </a:r>
          <a:endParaRPr lang="en-IN" dirty="0"/>
        </a:p>
      </dgm:t>
    </dgm:pt>
    <dgm:pt modelId="{AC03AEAC-7D24-4DBE-8965-7443465815C1}" type="parTrans" cxnId="{D9E76366-4230-4713-82A9-38F5ECB976B4}">
      <dgm:prSet/>
      <dgm:spPr/>
      <dgm:t>
        <a:bodyPr/>
        <a:lstStyle/>
        <a:p>
          <a:endParaRPr lang="en-IN"/>
        </a:p>
      </dgm:t>
    </dgm:pt>
    <dgm:pt modelId="{E01DCBC7-9A14-4147-840E-2367640A9147}" type="sibTrans" cxnId="{D9E76366-4230-4713-82A9-38F5ECB976B4}">
      <dgm:prSet/>
      <dgm:spPr/>
      <dgm:t>
        <a:bodyPr/>
        <a:lstStyle/>
        <a:p>
          <a:endParaRPr lang="en-IN"/>
        </a:p>
      </dgm:t>
    </dgm:pt>
    <dgm:pt modelId="{EDFCF47A-612B-4119-8A15-2D8F852CCD08}" type="pres">
      <dgm:prSet presAssocID="{C0A4A6C8-3FE7-4B53-804C-EDD9450BF4F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442DDBD-E2D1-421B-A341-07FA58AE73A4}" type="pres">
      <dgm:prSet presAssocID="{63664219-637D-4599-AF08-F29B944EA402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25C880-11DF-4E90-910C-FA05B0B1670A}" type="pres">
      <dgm:prSet presAssocID="{4AB07292-2D87-4A94-B14B-4A6AE38023F2}" presName="sibTrans" presStyleLbl="sibTrans1D1" presStyleIdx="0" presStyleCnt="8"/>
      <dgm:spPr/>
      <dgm:t>
        <a:bodyPr/>
        <a:lstStyle/>
        <a:p>
          <a:endParaRPr lang="en-US"/>
        </a:p>
      </dgm:t>
    </dgm:pt>
    <dgm:pt modelId="{57C1136F-C833-47EA-A2CD-D13FA9277018}" type="pres">
      <dgm:prSet presAssocID="{4AB07292-2D87-4A94-B14B-4A6AE38023F2}" presName="connectorText" presStyleLbl="sibTrans1D1" presStyleIdx="0" presStyleCnt="8"/>
      <dgm:spPr/>
      <dgm:t>
        <a:bodyPr/>
        <a:lstStyle/>
        <a:p>
          <a:endParaRPr lang="en-US"/>
        </a:p>
      </dgm:t>
    </dgm:pt>
    <dgm:pt modelId="{A09B3674-C06C-4014-8ABD-16123A87D24D}" type="pres">
      <dgm:prSet presAssocID="{6A2FD074-EB4F-40F0-A59D-7A1138C3A5F1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ADE40F-8422-4B98-AD9A-B85D137A656D}" type="pres">
      <dgm:prSet presAssocID="{170605A8-AE52-4E04-9224-CBC908A7859C}" presName="sibTrans" presStyleLbl="sibTrans1D1" presStyleIdx="1" presStyleCnt="8"/>
      <dgm:spPr/>
      <dgm:t>
        <a:bodyPr/>
        <a:lstStyle/>
        <a:p>
          <a:endParaRPr lang="en-US"/>
        </a:p>
      </dgm:t>
    </dgm:pt>
    <dgm:pt modelId="{34F79005-2D0D-46C4-BB24-4C7DD64FE876}" type="pres">
      <dgm:prSet presAssocID="{170605A8-AE52-4E04-9224-CBC908A7859C}" presName="connectorText" presStyleLbl="sibTrans1D1" presStyleIdx="1" presStyleCnt="8"/>
      <dgm:spPr/>
      <dgm:t>
        <a:bodyPr/>
        <a:lstStyle/>
        <a:p>
          <a:endParaRPr lang="en-US"/>
        </a:p>
      </dgm:t>
    </dgm:pt>
    <dgm:pt modelId="{13C81180-4100-44D2-AEAC-16B0C8C9E727}" type="pres">
      <dgm:prSet presAssocID="{35DA4FCC-FE8D-43EA-A46C-CCBE15C76D61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A89FBA-68CF-46D1-B2F2-571D696E43EB}" type="pres">
      <dgm:prSet presAssocID="{C0BAE40D-238B-4E98-935A-8964354EAB22}" presName="sibTrans" presStyleLbl="sibTrans1D1" presStyleIdx="2" presStyleCnt="8"/>
      <dgm:spPr/>
      <dgm:t>
        <a:bodyPr/>
        <a:lstStyle/>
        <a:p>
          <a:endParaRPr lang="en-US"/>
        </a:p>
      </dgm:t>
    </dgm:pt>
    <dgm:pt modelId="{EE09F2E1-EDB3-484F-B71E-E9BF1CB2E397}" type="pres">
      <dgm:prSet presAssocID="{C0BAE40D-238B-4E98-935A-8964354EAB22}" presName="connectorText" presStyleLbl="sibTrans1D1" presStyleIdx="2" presStyleCnt="8"/>
      <dgm:spPr/>
      <dgm:t>
        <a:bodyPr/>
        <a:lstStyle/>
        <a:p>
          <a:endParaRPr lang="en-US"/>
        </a:p>
      </dgm:t>
    </dgm:pt>
    <dgm:pt modelId="{6EB86F53-8FBF-4A0C-A590-D24DD9F703F7}" type="pres">
      <dgm:prSet presAssocID="{71FDAD51-E7FA-4C71-B5C7-B9700B07FE08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E0E40A-8C8E-41C7-ADD6-980C2E355207}" type="pres">
      <dgm:prSet presAssocID="{1D91F775-43C4-4657-9149-FAC699A5FA88}" presName="sibTrans" presStyleLbl="sibTrans1D1" presStyleIdx="3" presStyleCnt="8"/>
      <dgm:spPr/>
      <dgm:t>
        <a:bodyPr/>
        <a:lstStyle/>
        <a:p>
          <a:endParaRPr lang="en-US"/>
        </a:p>
      </dgm:t>
    </dgm:pt>
    <dgm:pt modelId="{02B86A73-E75A-4E81-AB63-41AD16AC3CC1}" type="pres">
      <dgm:prSet presAssocID="{1D91F775-43C4-4657-9149-FAC699A5FA88}" presName="connectorText" presStyleLbl="sibTrans1D1" presStyleIdx="3" presStyleCnt="8"/>
      <dgm:spPr/>
      <dgm:t>
        <a:bodyPr/>
        <a:lstStyle/>
        <a:p>
          <a:endParaRPr lang="en-US"/>
        </a:p>
      </dgm:t>
    </dgm:pt>
    <dgm:pt modelId="{CA73C3BA-9C94-4CDF-B0B2-22BE87BB8E00}" type="pres">
      <dgm:prSet presAssocID="{F0E17468-0C02-43FD-9D86-235F8B93AD88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A203E6-8D6A-481D-8441-73B31183BBAF}" type="pres">
      <dgm:prSet presAssocID="{24C4A372-2338-456D-82DE-C858DEBD2F57}" presName="sibTrans" presStyleLbl="sibTrans1D1" presStyleIdx="4" presStyleCnt="8"/>
      <dgm:spPr/>
      <dgm:t>
        <a:bodyPr/>
        <a:lstStyle/>
        <a:p>
          <a:endParaRPr lang="en-US"/>
        </a:p>
      </dgm:t>
    </dgm:pt>
    <dgm:pt modelId="{BC687238-805E-42FE-9C7F-EAD2868AE99F}" type="pres">
      <dgm:prSet presAssocID="{24C4A372-2338-456D-82DE-C858DEBD2F57}" presName="connectorText" presStyleLbl="sibTrans1D1" presStyleIdx="4" presStyleCnt="8"/>
      <dgm:spPr/>
      <dgm:t>
        <a:bodyPr/>
        <a:lstStyle/>
        <a:p>
          <a:endParaRPr lang="en-US"/>
        </a:p>
      </dgm:t>
    </dgm:pt>
    <dgm:pt modelId="{8711D63D-38E6-4048-A34F-A109B05A58CB}" type="pres">
      <dgm:prSet presAssocID="{560F82A9-807E-4A92-81F0-E1BAC722B8CF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7BFC97-EDAD-473B-A952-0183B452C31F}" type="pres">
      <dgm:prSet presAssocID="{8FD97395-8E97-40AF-8D15-146EAAD84DF8}" presName="sibTrans" presStyleLbl="sibTrans1D1" presStyleIdx="5" presStyleCnt="8"/>
      <dgm:spPr/>
      <dgm:t>
        <a:bodyPr/>
        <a:lstStyle/>
        <a:p>
          <a:endParaRPr lang="en-US"/>
        </a:p>
      </dgm:t>
    </dgm:pt>
    <dgm:pt modelId="{DD61451B-E7B7-412C-AB44-6E0BCE343520}" type="pres">
      <dgm:prSet presAssocID="{8FD97395-8E97-40AF-8D15-146EAAD84DF8}" presName="connectorText" presStyleLbl="sibTrans1D1" presStyleIdx="5" presStyleCnt="8"/>
      <dgm:spPr/>
      <dgm:t>
        <a:bodyPr/>
        <a:lstStyle/>
        <a:p>
          <a:endParaRPr lang="en-US"/>
        </a:p>
      </dgm:t>
    </dgm:pt>
    <dgm:pt modelId="{266BA66F-0598-431E-AEB0-A88F0191B7F9}" type="pres">
      <dgm:prSet presAssocID="{37928E9F-5BB2-4F76-9C8C-BB72379D943C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F13C76-B5A9-4152-A0E0-F17070262F07}" type="pres">
      <dgm:prSet presAssocID="{C1CC1732-102D-453F-B1E1-744C54588209}" presName="sibTrans" presStyleLbl="sibTrans1D1" presStyleIdx="6" presStyleCnt="8"/>
      <dgm:spPr/>
      <dgm:t>
        <a:bodyPr/>
        <a:lstStyle/>
        <a:p>
          <a:endParaRPr lang="en-US"/>
        </a:p>
      </dgm:t>
    </dgm:pt>
    <dgm:pt modelId="{5C2FE951-A797-4573-93E0-EA7C02FFA1F3}" type="pres">
      <dgm:prSet presAssocID="{C1CC1732-102D-453F-B1E1-744C54588209}" presName="connectorText" presStyleLbl="sibTrans1D1" presStyleIdx="6" presStyleCnt="8"/>
      <dgm:spPr/>
      <dgm:t>
        <a:bodyPr/>
        <a:lstStyle/>
        <a:p>
          <a:endParaRPr lang="en-US"/>
        </a:p>
      </dgm:t>
    </dgm:pt>
    <dgm:pt modelId="{55D81CF5-C6AF-448E-970B-4F9AD44E170D}" type="pres">
      <dgm:prSet presAssocID="{054788E9-F86D-4E21-8871-4519C61FE145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C7E94A-4152-4418-B4FB-B9EEA5988CB0}" type="pres">
      <dgm:prSet presAssocID="{07C3D506-9583-490B-943E-90DE62FAB27E}" presName="sibTrans" presStyleLbl="sibTrans1D1" presStyleIdx="7" presStyleCnt="8"/>
      <dgm:spPr/>
      <dgm:t>
        <a:bodyPr/>
        <a:lstStyle/>
        <a:p>
          <a:endParaRPr lang="en-US"/>
        </a:p>
      </dgm:t>
    </dgm:pt>
    <dgm:pt modelId="{D90DDF16-7786-4C7A-8943-67FC0A36CAA9}" type="pres">
      <dgm:prSet presAssocID="{07C3D506-9583-490B-943E-90DE62FAB27E}" presName="connectorText" presStyleLbl="sibTrans1D1" presStyleIdx="7" presStyleCnt="8"/>
      <dgm:spPr/>
      <dgm:t>
        <a:bodyPr/>
        <a:lstStyle/>
        <a:p>
          <a:endParaRPr lang="en-US"/>
        </a:p>
      </dgm:t>
    </dgm:pt>
    <dgm:pt modelId="{99A0A874-B552-48FE-8EBA-C85378E57BC3}" type="pres">
      <dgm:prSet presAssocID="{5B5D60ED-9868-48F5-B063-AD618D8B17F9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0123A919-646F-41EB-82C2-4C1F30444B7E}" type="presOf" srcId="{C0A4A6C8-3FE7-4B53-804C-EDD9450BF4F0}" destId="{EDFCF47A-612B-4119-8A15-2D8F852CCD08}" srcOrd="0" destOrd="0" presId="urn:microsoft.com/office/officeart/2005/8/layout/bProcess3"/>
    <dgm:cxn modelId="{C7CC9B46-5D0B-45A2-A8EC-DAC9AD9B2145}" type="presOf" srcId="{63664219-637D-4599-AF08-F29B944EA402}" destId="{2442DDBD-E2D1-421B-A341-07FA58AE73A4}" srcOrd="0" destOrd="0" presId="urn:microsoft.com/office/officeart/2005/8/layout/bProcess3"/>
    <dgm:cxn modelId="{A9B0B5D3-CB05-4C98-AC0F-E8AC3E54EB67}" type="presOf" srcId="{24C4A372-2338-456D-82DE-C858DEBD2F57}" destId="{BC687238-805E-42FE-9C7F-EAD2868AE99F}" srcOrd="1" destOrd="0" presId="urn:microsoft.com/office/officeart/2005/8/layout/bProcess3"/>
    <dgm:cxn modelId="{F93FA1FC-F1FE-4AE1-97E2-D02BBFD0A1D5}" srcId="{C0A4A6C8-3FE7-4B53-804C-EDD9450BF4F0}" destId="{560F82A9-807E-4A92-81F0-E1BAC722B8CF}" srcOrd="5" destOrd="0" parTransId="{35CBE696-58EE-4547-BBF5-3EE0DEF0D2BD}" sibTransId="{8FD97395-8E97-40AF-8D15-146EAAD84DF8}"/>
    <dgm:cxn modelId="{40D7AB10-EE6A-416A-8CFF-F49245286140}" srcId="{C0A4A6C8-3FE7-4B53-804C-EDD9450BF4F0}" destId="{71FDAD51-E7FA-4C71-B5C7-B9700B07FE08}" srcOrd="3" destOrd="0" parTransId="{43D698A8-2A3C-465E-9949-569A01F542F2}" sibTransId="{1D91F775-43C4-4657-9149-FAC699A5FA88}"/>
    <dgm:cxn modelId="{8CC54197-389A-4ECC-A854-B6FE347BC05A}" type="presOf" srcId="{37928E9F-5BB2-4F76-9C8C-BB72379D943C}" destId="{266BA66F-0598-431E-AEB0-A88F0191B7F9}" srcOrd="0" destOrd="0" presId="urn:microsoft.com/office/officeart/2005/8/layout/bProcess3"/>
    <dgm:cxn modelId="{CCC48D84-65FF-417E-8FF7-8DC69B9F28BC}" type="presOf" srcId="{5B5D60ED-9868-48F5-B063-AD618D8B17F9}" destId="{99A0A874-B552-48FE-8EBA-C85378E57BC3}" srcOrd="0" destOrd="0" presId="urn:microsoft.com/office/officeart/2005/8/layout/bProcess3"/>
    <dgm:cxn modelId="{D1715DA8-CF25-4728-97E7-0B8D28D78634}" srcId="{C0A4A6C8-3FE7-4B53-804C-EDD9450BF4F0}" destId="{63664219-637D-4599-AF08-F29B944EA402}" srcOrd="0" destOrd="0" parTransId="{B3E61743-F6AD-4D3F-B35E-E275F4385FD6}" sibTransId="{4AB07292-2D87-4A94-B14B-4A6AE38023F2}"/>
    <dgm:cxn modelId="{7A165052-7DB7-442F-A246-C7A1BBA2D91F}" type="presOf" srcId="{054788E9-F86D-4E21-8871-4519C61FE145}" destId="{55D81CF5-C6AF-448E-970B-4F9AD44E170D}" srcOrd="0" destOrd="0" presId="urn:microsoft.com/office/officeart/2005/8/layout/bProcess3"/>
    <dgm:cxn modelId="{B92D6664-BC0E-483C-A917-AB797FF2840D}" type="presOf" srcId="{4AB07292-2D87-4A94-B14B-4A6AE38023F2}" destId="{57C1136F-C833-47EA-A2CD-D13FA9277018}" srcOrd="1" destOrd="0" presId="urn:microsoft.com/office/officeart/2005/8/layout/bProcess3"/>
    <dgm:cxn modelId="{ECAD762E-A324-4F1E-9DAB-B20FFD16D19A}" type="presOf" srcId="{F0E17468-0C02-43FD-9D86-235F8B93AD88}" destId="{CA73C3BA-9C94-4CDF-B0B2-22BE87BB8E00}" srcOrd="0" destOrd="0" presId="urn:microsoft.com/office/officeart/2005/8/layout/bProcess3"/>
    <dgm:cxn modelId="{DF8F9C26-39E4-4136-9AE4-7B87CB96E17A}" type="presOf" srcId="{8FD97395-8E97-40AF-8D15-146EAAD84DF8}" destId="{DD61451B-E7B7-412C-AB44-6E0BCE343520}" srcOrd="1" destOrd="0" presId="urn:microsoft.com/office/officeart/2005/8/layout/bProcess3"/>
    <dgm:cxn modelId="{1E3C6550-AA66-49AA-8811-72D1B7DC7E5D}" type="presOf" srcId="{24C4A372-2338-456D-82DE-C858DEBD2F57}" destId="{49A203E6-8D6A-481D-8441-73B31183BBAF}" srcOrd="0" destOrd="0" presId="urn:microsoft.com/office/officeart/2005/8/layout/bProcess3"/>
    <dgm:cxn modelId="{955E12C4-66E4-4E65-99F6-AA159548AA3C}" type="presOf" srcId="{1D91F775-43C4-4657-9149-FAC699A5FA88}" destId="{02B86A73-E75A-4E81-AB63-41AD16AC3CC1}" srcOrd="1" destOrd="0" presId="urn:microsoft.com/office/officeart/2005/8/layout/bProcess3"/>
    <dgm:cxn modelId="{D9E76366-4230-4713-82A9-38F5ECB976B4}" srcId="{C0A4A6C8-3FE7-4B53-804C-EDD9450BF4F0}" destId="{5B5D60ED-9868-48F5-B063-AD618D8B17F9}" srcOrd="8" destOrd="0" parTransId="{AC03AEAC-7D24-4DBE-8965-7443465815C1}" sibTransId="{E01DCBC7-9A14-4147-840E-2367640A9147}"/>
    <dgm:cxn modelId="{B4625BDF-2A7A-4BDE-BF08-9BA424CB15D9}" type="presOf" srcId="{C1CC1732-102D-453F-B1E1-744C54588209}" destId="{5C2FE951-A797-4573-93E0-EA7C02FFA1F3}" srcOrd="1" destOrd="0" presId="urn:microsoft.com/office/officeart/2005/8/layout/bProcess3"/>
    <dgm:cxn modelId="{6087AC0A-41B8-48E5-AE1A-9FCB4113057D}" type="presOf" srcId="{8FD97395-8E97-40AF-8D15-146EAAD84DF8}" destId="{EE7BFC97-EDAD-473B-A952-0183B452C31F}" srcOrd="0" destOrd="0" presId="urn:microsoft.com/office/officeart/2005/8/layout/bProcess3"/>
    <dgm:cxn modelId="{C43572E0-13B7-457B-A21E-AA0A1B4DC2DF}" type="presOf" srcId="{C1CC1732-102D-453F-B1E1-744C54588209}" destId="{EEF13C76-B5A9-4152-A0E0-F17070262F07}" srcOrd="0" destOrd="0" presId="urn:microsoft.com/office/officeart/2005/8/layout/bProcess3"/>
    <dgm:cxn modelId="{2B65288A-0578-4213-9C57-7205672B5874}" type="presOf" srcId="{71FDAD51-E7FA-4C71-B5C7-B9700B07FE08}" destId="{6EB86F53-8FBF-4A0C-A590-D24DD9F703F7}" srcOrd="0" destOrd="0" presId="urn:microsoft.com/office/officeart/2005/8/layout/bProcess3"/>
    <dgm:cxn modelId="{FFA34CEE-BF53-4ED4-A520-DF9CE19B43D3}" type="presOf" srcId="{4AB07292-2D87-4A94-B14B-4A6AE38023F2}" destId="{D325C880-11DF-4E90-910C-FA05B0B1670A}" srcOrd="0" destOrd="0" presId="urn:microsoft.com/office/officeart/2005/8/layout/bProcess3"/>
    <dgm:cxn modelId="{E2A7A855-0763-4A86-8BEB-5D8B705F3ED9}" srcId="{C0A4A6C8-3FE7-4B53-804C-EDD9450BF4F0}" destId="{35DA4FCC-FE8D-43EA-A46C-CCBE15C76D61}" srcOrd="2" destOrd="0" parTransId="{BE098576-58D2-4881-9C1D-382498CEBE5E}" sibTransId="{C0BAE40D-238B-4E98-935A-8964354EAB22}"/>
    <dgm:cxn modelId="{C68EB74C-4B77-4C42-AFBB-7D12A776A0F3}" type="presOf" srcId="{6A2FD074-EB4F-40F0-A59D-7A1138C3A5F1}" destId="{A09B3674-C06C-4014-8ABD-16123A87D24D}" srcOrd="0" destOrd="0" presId="urn:microsoft.com/office/officeart/2005/8/layout/bProcess3"/>
    <dgm:cxn modelId="{89C251B0-99EE-4A40-8B6C-01AF1DACDA2F}" type="presOf" srcId="{C0BAE40D-238B-4E98-935A-8964354EAB22}" destId="{EE09F2E1-EDB3-484F-B71E-E9BF1CB2E397}" srcOrd="1" destOrd="0" presId="urn:microsoft.com/office/officeart/2005/8/layout/bProcess3"/>
    <dgm:cxn modelId="{59345AA0-7A30-4A3F-883E-54AC862E1652}" type="presOf" srcId="{C0BAE40D-238B-4E98-935A-8964354EAB22}" destId="{95A89FBA-68CF-46D1-B2F2-571D696E43EB}" srcOrd="0" destOrd="0" presId="urn:microsoft.com/office/officeart/2005/8/layout/bProcess3"/>
    <dgm:cxn modelId="{D47CA442-6B52-4206-8199-29B6DC895EC3}" type="presOf" srcId="{170605A8-AE52-4E04-9224-CBC908A7859C}" destId="{ECADE40F-8422-4B98-AD9A-B85D137A656D}" srcOrd="0" destOrd="0" presId="urn:microsoft.com/office/officeart/2005/8/layout/bProcess3"/>
    <dgm:cxn modelId="{C3913C45-0C5F-4629-9AC3-A4FCC9D4F89B}" type="presOf" srcId="{170605A8-AE52-4E04-9224-CBC908A7859C}" destId="{34F79005-2D0D-46C4-BB24-4C7DD64FE876}" srcOrd="1" destOrd="0" presId="urn:microsoft.com/office/officeart/2005/8/layout/bProcess3"/>
    <dgm:cxn modelId="{C320CE62-8AF4-41D4-A314-8931CFF690FE}" type="presOf" srcId="{07C3D506-9583-490B-943E-90DE62FAB27E}" destId="{D7C7E94A-4152-4418-B4FB-B9EEA5988CB0}" srcOrd="0" destOrd="0" presId="urn:microsoft.com/office/officeart/2005/8/layout/bProcess3"/>
    <dgm:cxn modelId="{4171C33B-1FEF-4B33-82FC-660485256F73}" srcId="{C0A4A6C8-3FE7-4B53-804C-EDD9450BF4F0}" destId="{6A2FD074-EB4F-40F0-A59D-7A1138C3A5F1}" srcOrd="1" destOrd="0" parTransId="{99CFE576-3310-4585-B1EA-A8DF521E37DE}" sibTransId="{170605A8-AE52-4E04-9224-CBC908A7859C}"/>
    <dgm:cxn modelId="{8332F324-E0AC-43CB-BB0B-DE6961B0BBF2}" type="presOf" srcId="{35DA4FCC-FE8D-43EA-A46C-CCBE15C76D61}" destId="{13C81180-4100-44D2-AEAC-16B0C8C9E727}" srcOrd="0" destOrd="0" presId="urn:microsoft.com/office/officeart/2005/8/layout/bProcess3"/>
    <dgm:cxn modelId="{4206D767-4EC6-4F1E-9D9A-0E66AE46367E}" type="presOf" srcId="{560F82A9-807E-4A92-81F0-E1BAC722B8CF}" destId="{8711D63D-38E6-4048-A34F-A109B05A58CB}" srcOrd="0" destOrd="0" presId="urn:microsoft.com/office/officeart/2005/8/layout/bProcess3"/>
    <dgm:cxn modelId="{F9DE481F-42B5-4C5C-B76C-6D3DD21AA237}" srcId="{C0A4A6C8-3FE7-4B53-804C-EDD9450BF4F0}" destId="{F0E17468-0C02-43FD-9D86-235F8B93AD88}" srcOrd="4" destOrd="0" parTransId="{5214563D-201E-420E-B6BD-BC80C4060048}" sibTransId="{24C4A372-2338-456D-82DE-C858DEBD2F57}"/>
    <dgm:cxn modelId="{FE89892C-B1AD-474D-8D04-4941533F694B}" srcId="{C0A4A6C8-3FE7-4B53-804C-EDD9450BF4F0}" destId="{37928E9F-5BB2-4F76-9C8C-BB72379D943C}" srcOrd="6" destOrd="0" parTransId="{A00AAE57-4469-42C9-A5CA-8F8FD239F2FC}" sibTransId="{C1CC1732-102D-453F-B1E1-744C54588209}"/>
    <dgm:cxn modelId="{85CF2243-0F2C-486A-B0E4-C580AD6B92D5}" srcId="{C0A4A6C8-3FE7-4B53-804C-EDD9450BF4F0}" destId="{054788E9-F86D-4E21-8871-4519C61FE145}" srcOrd="7" destOrd="0" parTransId="{C48234A7-14A8-44B0-9697-CD1FDB581B19}" sibTransId="{07C3D506-9583-490B-943E-90DE62FAB27E}"/>
    <dgm:cxn modelId="{BA13BE52-CA24-4262-98F0-59F70254685C}" type="presOf" srcId="{07C3D506-9583-490B-943E-90DE62FAB27E}" destId="{D90DDF16-7786-4C7A-8943-67FC0A36CAA9}" srcOrd="1" destOrd="0" presId="urn:microsoft.com/office/officeart/2005/8/layout/bProcess3"/>
    <dgm:cxn modelId="{2B6EF53B-33F5-4CE8-9462-54FCBC10E880}" type="presOf" srcId="{1D91F775-43C4-4657-9149-FAC699A5FA88}" destId="{14E0E40A-8C8E-41C7-ADD6-980C2E355207}" srcOrd="0" destOrd="0" presId="urn:microsoft.com/office/officeart/2005/8/layout/bProcess3"/>
    <dgm:cxn modelId="{E86289E8-CCC4-4061-9CF9-B0E51B08D92B}" type="presParOf" srcId="{EDFCF47A-612B-4119-8A15-2D8F852CCD08}" destId="{2442DDBD-E2D1-421B-A341-07FA58AE73A4}" srcOrd="0" destOrd="0" presId="urn:microsoft.com/office/officeart/2005/8/layout/bProcess3"/>
    <dgm:cxn modelId="{06D0E555-DC78-4473-8E27-190934E84CB5}" type="presParOf" srcId="{EDFCF47A-612B-4119-8A15-2D8F852CCD08}" destId="{D325C880-11DF-4E90-910C-FA05B0B1670A}" srcOrd="1" destOrd="0" presId="urn:microsoft.com/office/officeart/2005/8/layout/bProcess3"/>
    <dgm:cxn modelId="{68E2EC5E-E100-4177-B263-47ACE490DD58}" type="presParOf" srcId="{D325C880-11DF-4E90-910C-FA05B0B1670A}" destId="{57C1136F-C833-47EA-A2CD-D13FA9277018}" srcOrd="0" destOrd="0" presId="urn:microsoft.com/office/officeart/2005/8/layout/bProcess3"/>
    <dgm:cxn modelId="{99A3E48F-D6ED-4F94-9DD2-DC34D9B6648E}" type="presParOf" srcId="{EDFCF47A-612B-4119-8A15-2D8F852CCD08}" destId="{A09B3674-C06C-4014-8ABD-16123A87D24D}" srcOrd="2" destOrd="0" presId="urn:microsoft.com/office/officeart/2005/8/layout/bProcess3"/>
    <dgm:cxn modelId="{FCC43AAA-6A4F-466C-B43F-9E2958E7BEAF}" type="presParOf" srcId="{EDFCF47A-612B-4119-8A15-2D8F852CCD08}" destId="{ECADE40F-8422-4B98-AD9A-B85D137A656D}" srcOrd="3" destOrd="0" presId="urn:microsoft.com/office/officeart/2005/8/layout/bProcess3"/>
    <dgm:cxn modelId="{79C4FEFD-5163-470C-9FDB-EDD939EDF2D4}" type="presParOf" srcId="{ECADE40F-8422-4B98-AD9A-B85D137A656D}" destId="{34F79005-2D0D-46C4-BB24-4C7DD64FE876}" srcOrd="0" destOrd="0" presId="urn:microsoft.com/office/officeart/2005/8/layout/bProcess3"/>
    <dgm:cxn modelId="{90B423EE-3D90-4B24-9CEC-5942E8F318CE}" type="presParOf" srcId="{EDFCF47A-612B-4119-8A15-2D8F852CCD08}" destId="{13C81180-4100-44D2-AEAC-16B0C8C9E727}" srcOrd="4" destOrd="0" presId="urn:microsoft.com/office/officeart/2005/8/layout/bProcess3"/>
    <dgm:cxn modelId="{E4CF6586-0319-41E5-8029-3BCAF4ED7C6B}" type="presParOf" srcId="{EDFCF47A-612B-4119-8A15-2D8F852CCD08}" destId="{95A89FBA-68CF-46D1-B2F2-571D696E43EB}" srcOrd="5" destOrd="0" presId="urn:microsoft.com/office/officeart/2005/8/layout/bProcess3"/>
    <dgm:cxn modelId="{61C48526-C836-4D4D-8888-A0C1CCBF695A}" type="presParOf" srcId="{95A89FBA-68CF-46D1-B2F2-571D696E43EB}" destId="{EE09F2E1-EDB3-484F-B71E-E9BF1CB2E397}" srcOrd="0" destOrd="0" presId="urn:microsoft.com/office/officeart/2005/8/layout/bProcess3"/>
    <dgm:cxn modelId="{C4C911A0-28E7-40E6-990B-EA1F6A6C5CA1}" type="presParOf" srcId="{EDFCF47A-612B-4119-8A15-2D8F852CCD08}" destId="{6EB86F53-8FBF-4A0C-A590-D24DD9F703F7}" srcOrd="6" destOrd="0" presId="urn:microsoft.com/office/officeart/2005/8/layout/bProcess3"/>
    <dgm:cxn modelId="{5C915E5A-C8DA-4AD5-A999-6D4A1AD1D3AA}" type="presParOf" srcId="{EDFCF47A-612B-4119-8A15-2D8F852CCD08}" destId="{14E0E40A-8C8E-41C7-ADD6-980C2E355207}" srcOrd="7" destOrd="0" presId="urn:microsoft.com/office/officeart/2005/8/layout/bProcess3"/>
    <dgm:cxn modelId="{5E73CEF6-D804-4222-888F-26B60DA2E8F7}" type="presParOf" srcId="{14E0E40A-8C8E-41C7-ADD6-980C2E355207}" destId="{02B86A73-E75A-4E81-AB63-41AD16AC3CC1}" srcOrd="0" destOrd="0" presId="urn:microsoft.com/office/officeart/2005/8/layout/bProcess3"/>
    <dgm:cxn modelId="{1DA5C5CF-DB62-4CE6-A7BC-CB4ADE066786}" type="presParOf" srcId="{EDFCF47A-612B-4119-8A15-2D8F852CCD08}" destId="{CA73C3BA-9C94-4CDF-B0B2-22BE87BB8E00}" srcOrd="8" destOrd="0" presId="urn:microsoft.com/office/officeart/2005/8/layout/bProcess3"/>
    <dgm:cxn modelId="{84C0C29B-3FCC-4C2A-AD0E-57511409286F}" type="presParOf" srcId="{EDFCF47A-612B-4119-8A15-2D8F852CCD08}" destId="{49A203E6-8D6A-481D-8441-73B31183BBAF}" srcOrd="9" destOrd="0" presId="urn:microsoft.com/office/officeart/2005/8/layout/bProcess3"/>
    <dgm:cxn modelId="{CE0CA783-76FD-4B42-8BD7-C1A2FE4382F7}" type="presParOf" srcId="{49A203E6-8D6A-481D-8441-73B31183BBAF}" destId="{BC687238-805E-42FE-9C7F-EAD2868AE99F}" srcOrd="0" destOrd="0" presId="urn:microsoft.com/office/officeart/2005/8/layout/bProcess3"/>
    <dgm:cxn modelId="{D187116B-5B2C-4873-B427-3E01B692C82F}" type="presParOf" srcId="{EDFCF47A-612B-4119-8A15-2D8F852CCD08}" destId="{8711D63D-38E6-4048-A34F-A109B05A58CB}" srcOrd="10" destOrd="0" presId="urn:microsoft.com/office/officeart/2005/8/layout/bProcess3"/>
    <dgm:cxn modelId="{C8113329-977B-4BFA-8D68-ED9232C31496}" type="presParOf" srcId="{EDFCF47A-612B-4119-8A15-2D8F852CCD08}" destId="{EE7BFC97-EDAD-473B-A952-0183B452C31F}" srcOrd="11" destOrd="0" presId="urn:microsoft.com/office/officeart/2005/8/layout/bProcess3"/>
    <dgm:cxn modelId="{1BCE096C-6AC0-4AE4-92F0-4D1FC7A88C3A}" type="presParOf" srcId="{EE7BFC97-EDAD-473B-A952-0183B452C31F}" destId="{DD61451B-E7B7-412C-AB44-6E0BCE343520}" srcOrd="0" destOrd="0" presId="urn:microsoft.com/office/officeart/2005/8/layout/bProcess3"/>
    <dgm:cxn modelId="{5CBAB0FB-65E6-4AF6-A871-8534763D7286}" type="presParOf" srcId="{EDFCF47A-612B-4119-8A15-2D8F852CCD08}" destId="{266BA66F-0598-431E-AEB0-A88F0191B7F9}" srcOrd="12" destOrd="0" presId="urn:microsoft.com/office/officeart/2005/8/layout/bProcess3"/>
    <dgm:cxn modelId="{1017E3EB-CE17-4E5E-B711-93A2D31BC5C9}" type="presParOf" srcId="{EDFCF47A-612B-4119-8A15-2D8F852CCD08}" destId="{EEF13C76-B5A9-4152-A0E0-F17070262F07}" srcOrd="13" destOrd="0" presId="urn:microsoft.com/office/officeart/2005/8/layout/bProcess3"/>
    <dgm:cxn modelId="{3F41CF38-D4EC-47F3-97DC-DBB3B9E39385}" type="presParOf" srcId="{EEF13C76-B5A9-4152-A0E0-F17070262F07}" destId="{5C2FE951-A797-4573-93E0-EA7C02FFA1F3}" srcOrd="0" destOrd="0" presId="urn:microsoft.com/office/officeart/2005/8/layout/bProcess3"/>
    <dgm:cxn modelId="{24F99167-6C91-4502-9ABD-A34A2E308C49}" type="presParOf" srcId="{EDFCF47A-612B-4119-8A15-2D8F852CCD08}" destId="{55D81CF5-C6AF-448E-970B-4F9AD44E170D}" srcOrd="14" destOrd="0" presId="urn:microsoft.com/office/officeart/2005/8/layout/bProcess3"/>
    <dgm:cxn modelId="{3D873756-43BD-4430-853F-9E0DC6FBB22D}" type="presParOf" srcId="{EDFCF47A-612B-4119-8A15-2D8F852CCD08}" destId="{D7C7E94A-4152-4418-B4FB-B9EEA5988CB0}" srcOrd="15" destOrd="0" presId="urn:microsoft.com/office/officeart/2005/8/layout/bProcess3"/>
    <dgm:cxn modelId="{0EB71A4A-D127-41C0-9A36-9BB6FAB2AEE4}" type="presParOf" srcId="{D7C7E94A-4152-4418-B4FB-B9EEA5988CB0}" destId="{D90DDF16-7786-4C7A-8943-67FC0A36CAA9}" srcOrd="0" destOrd="0" presId="urn:microsoft.com/office/officeart/2005/8/layout/bProcess3"/>
    <dgm:cxn modelId="{6FD4B737-F281-48E0-9265-D71E5E43D3AB}" type="presParOf" srcId="{EDFCF47A-612B-4119-8A15-2D8F852CCD08}" destId="{99A0A874-B552-48FE-8EBA-C85378E57BC3}" srcOrd="16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25C880-11DF-4E90-910C-FA05B0B1670A}">
      <dsp:nvSpPr>
        <dsp:cNvPr id="0" name=""/>
        <dsp:cNvSpPr/>
      </dsp:nvSpPr>
      <dsp:spPr>
        <a:xfrm>
          <a:off x="2887985" y="557660"/>
          <a:ext cx="43038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30389" y="45720"/>
              </a:lnTo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500" kern="1200"/>
        </a:p>
      </dsp:txBody>
      <dsp:txXfrm>
        <a:off x="3091655" y="601075"/>
        <a:ext cx="23049" cy="4609"/>
      </dsp:txXfrm>
    </dsp:sp>
    <dsp:sp modelId="{2442DDBD-E2D1-421B-A341-07FA58AE73A4}">
      <dsp:nvSpPr>
        <dsp:cNvPr id="0" name=""/>
        <dsp:cNvSpPr/>
      </dsp:nvSpPr>
      <dsp:spPr>
        <a:xfrm>
          <a:off x="885484" y="2089"/>
          <a:ext cx="2004300" cy="12025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kern="1200" dirty="0" smtClean="0"/>
            <a:t>The situation analysis</a:t>
          </a:r>
          <a:endParaRPr lang="en-IN" sz="2000" kern="1200" dirty="0"/>
        </a:p>
      </dsp:txBody>
      <dsp:txXfrm>
        <a:off x="885484" y="2089"/>
        <a:ext cx="2004300" cy="1202580"/>
      </dsp:txXfrm>
    </dsp:sp>
    <dsp:sp modelId="{ECADE40F-8422-4B98-AD9A-B85D137A656D}">
      <dsp:nvSpPr>
        <dsp:cNvPr id="0" name=""/>
        <dsp:cNvSpPr/>
      </dsp:nvSpPr>
      <dsp:spPr>
        <a:xfrm>
          <a:off x="5353275" y="557660"/>
          <a:ext cx="43038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30389" y="45720"/>
              </a:lnTo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500" kern="1200"/>
        </a:p>
      </dsp:txBody>
      <dsp:txXfrm>
        <a:off x="5556945" y="601075"/>
        <a:ext cx="23049" cy="4609"/>
      </dsp:txXfrm>
    </dsp:sp>
    <dsp:sp modelId="{A09B3674-C06C-4014-8ABD-16123A87D24D}">
      <dsp:nvSpPr>
        <dsp:cNvPr id="0" name=""/>
        <dsp:cNvSpPr/>
      </dsp:nvSpPr>
      <dsp:spPr>
        <a:xfrm>
          <a:off x="3350774" y="2089"/>
          <a:ext cx="2004300" cy="12025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kern="1200" dirty="0" smtClean="0"/>
            <a:t>The marketing strategy plan</a:t>
          </a:r>
          <a:endParaRPr lang="en-IN" sz="2000" kern="1200" dirty="0"/>
        </a:p>
      </dsp:txBody>
      <dsp:txXfrm>
        <a:off x="3350774" y="2089"/>
        <a:ext cx="2004300" cy="1202580"/>
      </dsp:txXfrm>
    </dsp:sp>
    <dsp:sp modelId="{95A89FBA-68CF-46D1-B2F2-571D696E43EB}">
      <dsp:nvSpPr>
        <dsp:cNvPr id="0" name=""/>
        <dsp:cNvSpPr/>
      </dsp:nvSpPr>
      <dsp:spPr>
        <a:xfrm>
          <a:off x="1887634" y="1202870"/>
          <a:ext cx="4930580" cy="430389"/>
        </a:xfrm>
        <a:custGeom>
          <a:avLst/>
          <a:gdLst/>
          <a:ahLst/>
          <a:cxnLst/>
          <a:rect l="0" t="0" r="0" b="0"/>
          <a:pathLst>
            <a:path>
              <a:moveTo>
                <a:pt x="4930580" y="0"/>
              </a:moveTo>
              <a:lnTo>
                <a:pt x="4930580" y="232294"/>
              </a:lnTo>
              <a:lnTo>
                <a:pt x="0" y="232294"/>
              </a:lnTo>
              <a:lnTo>
                <a:pt x="0" y="430389"/>
              </a:lnTo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500" kern="1200"/>
        </a:p>
      </dsp:txBody>
      <dsp:txXfrm>
        <a:off x="4229122" y="1415760"/>
        <a:ext cx="247604" cy="4609"/>
      </dsp:txXfrm>
    </dsp:sp>
    <dsp:sp modelId="{13C81180-4100-44D2-AEAC-16B0C8C9E727}">
      <dsp:nvSpPr>
        <dsp:cNvPr id="0" name=""/>
        <dsp:cNvSpPr/>
      </dsp:nvSpPr>
      <dsp:spPr>
        <a:xfrm>
          <a:off x="5816064" y="2089"/>
          <a:ext cx="2004300" cy="12025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kern="1200" dirty="0" smtClean="0"/>
            <a:t>The creative strategy plan</a:t>
          </a:r>
          <a:endParaRPr lang="en-IN" sz="2000" kern="1200" dirty="0"/>
        </a:p>
      </dsp:txBody>
      <dsp:txXfrm>
        <a:off x="5816064" y="2089"/>
        <a:ext cx="2004300" cy="1202580"/>
      </dsp:txXfrm>
    </dsp:sp>
    <dsp:sp modelId="{14E0E40A-8C8E-41C7-ADD6-980C2E355207}">
      <dsp:nvSpPr>
        <dsp:cNvPr id="0" name=""/>
        <dsp:cNvSpPr/>
      </dsp:nvSpPr>
      <dsp:spPr>
        <a:xfrm>
          <a:off x="2887985" y="2221229"/>
          <a:ext cx="43038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30389" y="45720"/>
              </a:lnTo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500" kern="1200"/>
        </a:p>
      </dsp:txBody>
      <dsp:txXfrm>
        <a:off x="3091655" y="2264645"/>
        <a:ext cx="23049" cy="4609"/>
      </dsp:txXfrm>
    </dsp:sp>
    <dsp:sp modelId="{6EB86F53-8FBF-4A0C-A590-D24DD9F703F7}">
      <dsp:nvSpPr>
        <dsp:cNvPr id="0" name=""/>
        <dsp:cNvSpPr/>
      </dsp:nvSpPr>
      <dsp:spPr>
        <a:xfrm>
          <a:off x="885484" y="1665659"/>
          <a:ext cx="2004300" cy="12025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kern="1200" smtClean="0"/>
            <a:t>Setting media objectives</a:t>
          </a:r>
          <a:endParaRPr lang="en-IN" sz="1800" kern="1200"/>
        </a:p>
      </dsp:txBody>
      <dsp:txXfrm>
        <a:off x="885484" y="1665659"/>
        <a:ext cx="2004300" cy="1202580"/>
      </dsp:txXfrm>
    </dsp:sp>
    <dsp:sp modelId="{49A203E6-8D6A-481D-8441-73B31183BBAF}">
      <dsp:nvSpPr>
        <dsp:cNvPr id="0" name=""/>
        <dsp:cNvSpPr/>
      </dsp:nvSpPr>
      <dsp:spPr>
        <a:xfrm>
          <a:off x="5353275" y="2221229"/>
          <a:ext cx="43038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30389" y="45720"/>
              </a:lnTo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500" kern="1200"/>
        </a:p>
      </dsp:txBody>
      <dsp:txXfrm>
        <a:off x="5556945" y="2264645"/>
        <a:ext cx="23049" cy="4609"/>
      </dsp:txXfrm>
    </dsp:sp>
    <dsp:sp modelId="{CA73C3BA-9C94-4CDF-B0B2-22BE87BB8E00}">
      <dsp:nvSpPr>
        <dsp:cNvPr id="0" name=""/>
        <dsp:cNvSpPr/>
      </dsp:nvSpPr>
      <dsp:spPr>
        <a:xfrm>
          <a:off x="3350774" y="1665659"/>
          <a:ext cx="2004300" cy="12025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kern="1200" smtClean="0"/>
            <a:t>Determining media strategy</a:t>
          </a:r>
        </a:p>
      </dsp:txBody>
      <dsp:txXfrm>
        <a:off x="3350774" y="1665659"/>
        <a:ext cx="2004300" cy="1202580"/>
      </dsp:txXfrm>
    </dsp:sp>
    <dsp:sp modelId="{EE7BFC97-EDAD-473B-A952-0183B452C31F}">
      <dsp:nvSpPr>
        <dsp:cNvPr id="0" name=""/>
        <dsp:cNvSpPr/>
      </dsp:nvSpPr>
      <dsp:spPr>
        <a:xfrm>
          <a:off x="1887634" y="2866440"/>
          <a:ext cx="4930580" cy="430389"/>
        </a:xfrm>
        <a:custGeom>
          <a:avLst/>
          <a:gdLst/>
          <a:ahLst/>
          <a:cxnLst/>
          <a:rect l="0" t="0" r="0" b="0"/>
          <a:pathLst>
            <a:path>
              <a:moveTo>
                <a:pt x="4930580" y="0"/>
              </a:moveTo>
              <a:lnTo>
                <a:pt x="4930580" y="232294"/>
              </a:lnTo>
              <a:lnTo>
                <a:pt x="0" y="232294"/>
              </a:lnTo>
              <a:lnTo>
                <a:pt x="0" y="430389"/>
              </a:lnTo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500" kern="1200"/>
        </a:p>
      </dsp:txBody>
      <dsp:txXfrm>
        <a:off x="4229122" y="3079329"/>
        <a:ext cx="247604" cy="4609"/>
      </dsp:txXfrm>
    </dsp:sp>
    <dsp:sp modelId="{8711D63D-38E6-4048-A34F-A109B05A58CB}">
      <dsp:nvSpPr>
        <dsp:cNvPr id="0" name=""/>
        <dsp:cNvSpPr/>
      </dsp:nvSpPr>
      <dsp:spPr>
        <a:xfrm>
          <a:off x="5816064" y="1665659"/>
          <a:ext cx="2004300" cy="12025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kern="1200" smtClean="0"/>
            <a:t>Selecting broad media classes</a:t>
          </a:r>
        </a:p>
      </dsp:txBody>
      <dsp:txXfrm>
        <a:off x="5816064" y="1665659"/>
        <a:ext cx="2004300" cy="1202580"/>
      </dsp:txXfrm>
    </dsp:sp>
    <dsp:sp modelId="{EEF13C76-B5A9-4152-A0E0-F17070262F07}">
      <dsp:nvSpPr>
        <dsp:cNvPr id="0" name=""/>
        <dsp:cNvSpPr/>
      </dsp:nvSpPr>
      <dsp:spPr>
        <a:xfrm>
          <a:off x="2887985" y="3884799"/>
          <a:ext cx="43038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30389" y="45720"/>
              </a:lnTo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500" kern="1200"/>
        </a:p>
      </dsp:txBody>
      <dsp:txXfrm>
        <a:off x="3091655" y="3928214"/>
        <a:ext cx="23049" cy="4609"/>
      </dsp:txXfrm>
    </dsp:sp>
    <dsp:sp modelId="{266BA66F-0598-431E-AEB0-A88F0191B7F9}">
      <dsp:nvSpPr>
        <dsp:cNvPr id="0" name=""/>
        <dsp:cNvSpPr/>
      </dsp:nvSpPr>
      <dsp:spPr>
        <a:xfrm>
          <a:off x="885484" y="3329229"/>
          <a:ext cx="2004300" cy="12025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kern="1200" dirty="0" smtClean="0"/>
            <a:t>Selecting media within classes</a:t>
          </a:r>
        </a:p>
      </dsp:txBody>
      <dsp:txXfrm>
        <a:off x="885484" y="3329229"/>
        <a:ext cx="2004300" cy="1202580"/>
      </dsp:txXfrm>
    </dsp:sp>
    <dsp:sp modelId="{D7C7E94A-4152-4418-B4FB-B9EEA5988CB0}">
      <dsp:nvSpPr>
        <dsp:cNvPr id="0" name=""/>
        <dsp:cNvSpPr/>
      </dsp:nvSpPr>
      <dsp:spPr>
        <a:xfrm>
          <a:off x="5353275" y="3884799"/>
          <a:ext cx="43038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30389" y="45720"/>
              </a:lnTo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2400" kern="1200"/>
        </a:p>
      </dsp:txBody>
      <dsp:txXfrm>
        <a:off x="5556945" y="3928214"/>
        <a:ext cx="23049" cy="4609"/>
      </dsp:txXfrm>
    </dsp:sp>
    <dsp:sp modelId="{55D81CF5-C6AF-448E-970B-4F9AD44E170D}">
      <dsp:nvSpPr>
        <dsp:cNvPr id="0" name=""/>
        <dsp:cNvSpPr/>
      </dsp:nvSpPr>
      <dsp:spPr>
        <a:xfrm>
          <a:off x="3350774" y="3329229"/>
          <a:ext cx="2004300" cy="12025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kern="1200" dirty="0" smtClean="0"/>
            <a:t>Media use decisions—</a:t>
          </a:r>
          <a:endParaRPr lang="en-IN" sz="1800" kern="1200" dirty="0"/>
        </a:p>
      </dsp:txBody>
      <dsp:txXfrm>
        <a:off x="3350774" y="3329229"/>
        <a:ext cx="2004300" cy="1202580"/>
      </dsp:txXfrm>
    </dsp:sp>
    <dsp:sp modelId="{99A0A874-B552-48FE-8EBA-C85378E57BC3}">
      <dsp:nvSpPr>
        <dsp:cNvPr id="0" name=""/>
        <dsp:cNvSpPr/>
      </dsp:nvSpPr>
      <dsp:spPr>
        <a:xfrm>
          <a:off x="5816064" y="3329229"/>
          <a:ext cx="2004300" cy="12025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kern="1200" dirty="0" smtClean="0"/>
            <a:t>Broadcast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kern="1200" dirty="0" smtClean="0"/>
            <a:t>Print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kern="1200" dirty="0" smtClean="0"/>
            <a:t>Other media</a:t>
          </a:r>
          <a:endParaRPr lang="en-IN" sz="1800" kern="1200" dirty="0"/>
        </a:p>
      </dsp:txBody>
      <dsp:txXfrm>
        <a:off x="5816064" y="3329229"/>
        <a:ext cx="2004300" cy="12025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7F9B14-39B4-4C28-B5F6-85A2CB24B0E2}" type="datetimeFigureOut">
              <a:rPr lang="en-IN" smtClean="0"/>
              <a:t>12-11-2019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49CC44-BBF6-4D21-9833-8AEB0375108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02927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 smtClean="0"/>
              <a:t>NEILSEN STUDY—67% who</a:t>
            </a:r>
            <a:r>
              <a:rPr lang="en-IN" baseline="0" dirty="0" smtClean="0"/>
              <a:t> were multitasking( TV &amp; Internet) more than 90% of them </a:t>
            </a:r>
            <a:r>
              <a:rPr lang="en-IN" baseline="0" dirty="0" err="1" smtClean="0"/>
              <a:t>persued</a:t>
            </a:r>
            <a:r>
              <a:rPr lang="en-IN" baseline="0" dirty="0" smtClean="0"/>
              <a:t> unrelated tasks (different purpose).</a:t>
            </a:r>
          </a:p>
          <a:p>
            <a:r>
              <a:rPr lang="en-IN" baseline="0" dirty="0" smtClean="0"/>
              <a:t>There is a shift from big screen to small screens. The smaller the screen the more time is spent on it.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9CC44-BBF6-4D21-9833-8AEB0375108A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44076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IN" sz="1200" dirty="0" smtClean="0"/>
          </a:p>
          <a:p>
            <a:pPr lvl="0"/>
            <a:endParaRPr lang="en-IN" sz="1200" dirty="0" smtClean="0"/>
          </a:p>
          <a:p>
            <a:pPr lvl="0"/>
            <a:r>
              <a:rPr lang="en-IN" sz="1200" dirty="0" smtClean="0"/>
              <a:t>1-</a:t>
            </a:r>
            <a:r>
              <a:rPr lang="en-IN" sz="1200" dirty="0" smtClean="0"/>
              <a:t>--------To understand the marketing problem. An analysis is made of a company and its competitors on the basis of:</a:t>
            </a:r>
          </a:p>
          <a:p>
            <a:pPr lvl="0"/>
            <a:r>
              <a:rPr lang="en-IN" sz="1200" dirty="0" smtClean="0"/>
              <a:t>1. Size and share of the total market.</a:t>
            </a:r>
          </a:p>
          <a:p>
            <a:pPr lvl="0"/>
            <a:r>
              <a:rPr lang="en-IN" sz="1200" dirty="0" smtClean="0"/>
              <a:t>2. Sales history, costs, and profits.</a:t>
            </a:r>
          </a:p>
          <a:p>
            <a:pPr lvl="0"/>
            <a:r>
              <a:rPr lang="en-IN" sz="1200" dirty="0" smtClean="0"/>
              <a:t>3. Distribution practices.</a:t>
            </a:r>
          </a:p>
          <a:p>
            <a:pPr lvl="0"/>
            <a:r>
              <a:rPr lang="en-IN" sz="1200" dirty="0" smtClean="0"/>
              <a:t>4. Methods of selling.</a:t>
            </a:r>
          </a:p>
          <a:p>
            <a:pPr lvl="0"/>
            <a:r>
              <a:rPr lang="en-IN" sz="1200" dirty="0" smtClean="0"/>
              <a:t>5. Use of advertising.</a:t>
            </a:r>
          </a:p>
          <a:p>
            <a:pPr lvl="0"/>
            <a:r>
              <a:rPr lang="en-IN" sz="1200" dirty="0" smtClean="0"/>
              <a:t>6. Identification of prospects.</a:t>
            </a:r>
          </a:p>
          <a:p>
            <a:pPr lvl="0"/>
            <a:r>
              <a:rPr lang="en-IN" sz="1200" dirty="0" smtClean="0"/>
              <a:t>7. Nature of the product.</a:t>
            </a:r>
          </a:p>
          <a:p>
            <a:endParaRPr lang="en-IN" dirty="0" smtClean="0"/>
          </a:p>
          <a:p>
            <a:pPr lvl="0"/>
            <a:r>
              <a:rPr lang="en-IN" sz="1200" dirty="0" smtClean="0"/>
              <a:t>2-------To plan activities that will solve one or more of the marketing problems. Includes the determination of:</a:t>
            </a:r>
          </a:p>
          <a:p>
            <a:pPr lvl="0"/>
            <a:r>
              <a:rPr lang="en-IN" sz="1200" dirty="0" smtClean="0"/>
              <a:t>1. Marketing objectives.</a:t>
            </a:r>
          </a:p>
          <a:p>
            <a:pPr lvl="0"/>
            <a:r>
              <a:rPr lang="en-IN" sz="1200" dirty="0" smtClean="0"/>
              <a:t>2. Product and spending strategy.</a:t>
            </a:r>
          </a:p>
          <a:p>
            <a:pPr lvl="0"/>
            <a:r>
              <a:rPr lang="en-IN" sz="1200" dirty="0" smtClean="0"/>
              <a:t>3. Distribution strategy.</a:t>
            </a:r>
          </a:p>
          <a:p>
            <a:pPr lvl="0"/>
            <a:r>
              <a:rPr lang="en-IN" sz="1200" dirty="0" smtClean="0"/>
              <a:t>4. Which elements of the marketing mix are to be used.</a:t>
            </a:r>
          </a:p>
          <a:p>
            <a:pPr lvl="0"/>
            <a:r>
              <a:rPr lang="en-IN" sz="1200" dirty="0" smtClean="0"/>
              <a:t>5. Identification of “best” market segments.</a:t>
            </a:r>
          </a:p>
          <a:p>
            <a:endParaRPr lang="en-IN" dirty="0" smtClean="0"/>
          </a:p>
          <a:p>
            <a:pPr lvl="0"/>
            <a:r>
              <a:rPr lang="en-IN" sz="1200" dirty="0" smtClean="0"/>
              <a:t>3---------To determine what to communicate through advertisements. Includes the determination of:</a:t>
            </a:r>
          </a:p>
          <a:p>
            <a:pPr lvl="0"/>
            <a:r>
              <a:rPr lang="en-IN" sz="1200" dirty="0" smtClean="0"/>
              <a:t>1. How product can meet consumer needs.</a:t>
            </a:r>
          </a:p>
          <a:p>
            <a:pPr lvl="0"/>
            <a:r>
              <a:rPr lang="en-IN" sz="1200" dirty="0" smtClean="0"/>
              <a:t>2. How product will be positioned in advertisements.</a:t>
            </a:r>
          </a:p>
          <a:p>
            <a:pPr lvl="0"/>
            <a:r>
              <a:rPr lang="en-IN" sz="1200" dirty="0" smtClean="0"/>
              <a:t>3. Copy themes.</a:t>
            </a:r>
          </a:p>
          <a:p>
            <a:pPr lvl="0"/>
            <a:r>
              <a:rPr lang="en-IN" sz="1200" dirty="0" smtClean="0"/>
              <a:t>4. Specific objectives of each advertisement.</a:t>
            </a:r>
          </a:p>
          <a:p>
            <a:pPr lvl="0"/>
            <a:r>
              <a:rPr lang="en-IN" sz="1200" dirty="0" smtClean="0"/>
              <a:t>5. Number and sizes of advertisements</a:t>
            </a:r>
          </a:p>
          <a:p>
            <a:endParaRPr lang="en-IN" dirty="0" smtClean="0"/>
          </a:p>
          <a:p>
            <a:r>
              <a:rPr lang="en-I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4---To translate marketing objectives and strategies into goals that media can accomplish.</a:t>
            </a:r>
          </a:p>
          <a:p>
            <a:endParaRPr lang="en-IN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I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5---To translate media goals into general guidelines that will control the planner’s selection and use of media. The best strategy alternatives should be selected.</a:t>
            </a:r>
          </a:p>
          <a:p>
            <a:endParaRPr lang="en-IN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I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6---To determine which broad class of media best </a:t>
            </a:r>
            <a:r>
              <a:rPr lang="en-IN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fulfills</a:t>
            </a:r>
            <a:r>
              <a:rPr lang="en-I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criteria. Involves comparison and selection of broad media classes such as newspapers, magazines, radio, television, and others. The analysis is called </a:t>
            </a:r>
            <a:r>
              <a:rPr lang="en-IN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intermedia</a:t>
            </a:r>
            <a:r>
              <a:rPr lang="en-I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comparisons. Audience size is one of the major factors used in comparing the various media classes.</a:t>
            </a:r>
          </a:p>
          <a:p>
            <a:endParaRPr lang="en-IN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I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7----To compare and select the best media within broad classes, again using predetermined criteria. Involves making</a:t>
            </a:r>
          </a:p>
          <a:p>
            <a:r>
              <a:rPr lang="en-I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decisions about the following:</a:t>
            </a:r>
          </a:p>
          <a:p>
            <a:r>
              <a:rPr lang="en-I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If magazines were recommended, then which magazines?</a:t>
            </a:r>
          </a:p>
          <a:p>
            <a:r>
              <a:rPr lang="en-I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If television was recommended, then</a:t>
            </a:r>
          </a:p>
          <a:p>
            <a:r>
              <a:rPr lang="en-I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a. Broadcast or cable television? c. If network, which program(s)?</a:t>
            </a:r>
          </a:p>
          <a:p>
            <a:r>
              <a:rPr lang="en-I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b. Network or spot television? d. If spot, which markets?</a:t>
            </a:r>
          </a:p>
          <a:p>
            <a:r>
              <a:rPr lang="en-I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If radio or newspapers were recommended, then</a:t>
            </a:r>
          </a:p>
          <a:p>
            <a:pPr marL="228600" indent="-228600">
              <a:buAutoNum type="alphaLcPeriod"/>
            </a:pPr>
            <a:r>
              <a:rPr lang="en-I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Which markets shall be used? b. What criteria shall buyers use in making purchases of local media?</a:t>
            </a:r>
          </a:p>
          <a:p>
            <a:pPr marL="228600" indent="-228600">
              <a:buAutoNum type="alphaLcPeriod"/>
            </a:pPr>
            <a:endParaRPr lang="en-IN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I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What kind of sponsorship (sole, shared, participating, or other)?</a:t>
            </a:r>
          </a:p>
          <a:p>
            <a:r>
              <a:rPr lang="en-I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What levels of reach and frequency</a:t>
            </a:r>
          </a:p>
          <a:p>
            <a:r>
              <a:rPr lang="en-I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will be required?</a:t>
            </a:r>
          </a:p>
          <a:p>
            <a:r>
              <a:rPr lang="en-I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Scheduling: On which days and</a:t>
            </a:r>
          </a:p>
          <a:p>
            <a:r>
              <a:rPr lang="en-I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months are commercials to appear?</a:t>
            </a:r>
          </a:p>
          <a:p>
            <a:r>
              <a:rPr lang="en-I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Placement of spots: In programs or</a:t>
            </a:r>
          </a:p>
          <a:p>
            <a:r>
              <a:rPr lang="en-I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between programs?</a:t>
            </a:r>
          </a:p>
          <a:p>
            <a:endParaRPr lang="en-IN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I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1.Number of ads to appear and on which days and months.</a:t>
            </a:r>
          </a:p>
          <a:p>
            <a:r>
              <a:rPr lang="en-I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Placements of ads: Any preferred</a:t>
            </a:r>
          </a:p>
          <a:p>
            <a:r>
              <a:rPr lang="en-I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within media?</a:t>
            </a:r>
          </a:p>
          <a:p>
            <a:r>
              <a:rPr lang="en-I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Special treatment: Gatefolds,</a:t>
            </a:r>
          </a:p>
          <a:p>
            <a:r>
              <a:rPr lang="en-I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bleeds, </a:t>
            </a:r>
            <a:r>
              <a:rPr lang="en-IN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I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etc.</a:t>
            </a:r>
          </a:p>
          <a:p>
            <a:r>
              <a:rPr lang="en-I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Desired reach or frequency levels.</a:t>
            </a:r>
          </a:p>
          <a:p>
            <a:endParaRPr lang="en-IN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I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Billboards</a:t>
            </a:r>
          </a:p>
          <a:p>
            <a:r>
              <a:rPr lang="en-I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a. Location of markets and plan</a:t>
            </a:r>
          </a:p>
          <a:p>
            <a:r>
              <a:rPr lang="en-I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distribution.</a:t>
            </a:r>
          </a:p>
          <a:p>
            <a:r>
              <a:rPr lang="en-I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b. Kinds of outdoor boards to be</a:t>
            </a:r>
          </a:p>
          <a:p>
            <a:r>
              <a:rPr lang="en-I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used.</a:t>
            </a:r>
          </a:p>
          <a:p>
            <a:r>
              <a:rPr lang="en-I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Direct mail or other media:</a:t>
            </a:r>
          </a:p>
          <a:p>
            <a:r>
              <a:rPr lang="en-I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Decisions peculiar to those media</a:t>
            </a:r>
          </a:p>
          <a:p>
            <a:pPr marL="228600" indent="-228600">
              <a:buAutoNum type="alphaLcPeriod"/>
            </a:pPr>
            <a:endParaRPr lang="en-IN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9CC44-BBF6-4D21-9833-8AEB0375108A}" type="slidenum">
              <a:rPr lang="en-IN" smtClean="0"/>
              <a:t>11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6532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Continuity </a:t>
            </a:r>
            <a:r>
              <a:rPr lang="en-I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refers to a continuous pattern of advertising, which may mean every day, every week, or every month. Food products, FMCG</a:t>
            </a:r>
          </a:p>
          <a:p>
            <a:r>
              <a:rPr lang="en-IN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flighting</a:t>
            </a:r>
            <a:r>
              <a:rPr lang="en-IN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I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employs a less regular schedule, with intermittent periods</a:t>
            </a:r>
          </a:p>
          <a:p>
            <a:r>
              <a:rPr lang="en-I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advertising and non advertising--------banks</a:t>
            </a:r>
          </a:p>
          <a:p>
            <a:r>
              <a:rPr lang="en-IN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Pulsing </a:t>
            </a:r>
            <a:r>
              <a:rPr lang="en-I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actually a combination of the first two methods. Liquor, events…Cadbury….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9CC44-BBF6-4D21-9833-8AEB0375108A}" type="slidenum">
              <a:rPr lang="en-IN" smtClean="0"/>
              <a:t>16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34940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GRP : measures</a:t>
            </a:r>
            <a:r>
              <a:rPr lang="en-US" baseline="0" dirty="0" smtClean="0"/>
              <a:t> advertising impact.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9CC44-BBF6-4D21-9833-8AEB0375108A}" type="slidenum">
              <a:rPr lang="en-IN" smtClean="0"/>
              <a:t>17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4293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en-IN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absolute cost </a:t>
            </a:r>
            <a:r>
              <a:rPr lang="en-I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the medium or vehicle is the actual total cost required to place the message. For</a:t>
            </a:r>
          </a:p>
          <a:p>
            <a:r>
              <a:rPr lang="en-I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example, a full-page four-color ad in </a:t>
            </a:r>
            <a:r>
              <a:rPr lang="en-IN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Newsweek </a:t>
            </a:r>
            <a:r>
              <a:rPr lang="en-I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magazine costs about $183,000. </a:t>
            </a:r>
          </a:p>
          <a:p>
            <a:r>
              <a:rPr lang="en-IN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Relative</a:t>
            </a:r>
          </a:p>
          <a:p>
            <a:r>
              <a:rPr lang="en-IN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cost </a:t>
            </a:r>
            <a:r>
              <a:rPr lang="en-I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refers to the relationship between the price paid for advertising time or space</a:t>
            </a:r>
          </a:p>
          <a:p>
            <a:r>
              <a:rPr lang="en-I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 size of the audience delivered; it is used to compare media vehicles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9CC44-BBF6-4D21-9833-8AEB0375108A}" type="slidenum">
              <a:rPr lang="en-IN" smtClean="0"/>
              <a:t>21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13258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36320" y="0"/>
            <a:ext cx="100584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6000" y="3200400"/>
            <a:ext cx="100584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000" y="4724400"/>
            <a:ext cx="9144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685800"/>
            <a:ext cx="9652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6000" y="685802"/>
            <a:ext cx="24384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685801"/>
            <a:ext cx="7620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F345D506-BF74-456A-9B12-0EF695235C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34473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36320" y="0"/>
            <a:ext cx="100584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3276600"/>
            <a:ext cx="100584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4953000"/>
            <a:ext cx="9144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0" y="609601"/>
            <a:ext cx="48768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609601"/>
            <a:ext cx="48768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936" y="609600"/>
            <a:ext cx="48768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1936" y="1329264"/>
            <a:ext cx="48768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536" y="609600"/>
            <a:ext cx="48768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1329264"/>
            <a:ext cx="48768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011936" y="1249362"/>
            <a:ext cx="487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193536" y="1249362"/>
            <a:ext cx="487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4572000"/>
            <a:ext cx="9046464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7821" y="457201"/>
            <a:ext cx="6126579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16002" y="457200"/>
            <a:ext cx="3564876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2871259" y="2514336"/>
            <a:ext cx="3810000" cy="2117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936" y="4572000"/>
            <a:ext cx="9046464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36320" y="457200"/>
            <a:ext cx="100584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856" y="3505200"/>
            <a:ext cx="98552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16000" y="4572000"/>
            <a:ext cx="90424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685800"/>
            <a:ext cx="100584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31200" y="620877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5999" y="6208777"/>
            <a:ext cx="64984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5687569"/>
            <a:ext cx="101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36320" y="0"/>
            <a:ext cx="100584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8338" y="2404531"/>
            <a:ext cx="9646276" cy="1646302"/>
          </a:xfrm>
        </p:spPr>
        <p:txBody>
          <a:bodyPr/>
          <a:lstStyle/>
          <a:p>
            <a:pPr algn="l"/>
            <a:r>
              <a:rPr lang="en-IN" dirty="0" smtClean="0"/>
              <a:t>MEDIA PLANNING &amp; STRATEGY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5222811"/>
            <a:ext cx="7766936" cy="1096899"/>
          </a:xfrm>
        </p:spPr>
        <p:txBody>
          <a:bodyPr>
            <a:normAutofit/>
          </a:bodyPr>
          <a:lstStyle/>
          <a:p>
            <a:r>
              <a:rPr lang="en-IN" dirty="0" smtClean="0"/>
              <a:t>MONEEBA IFTIKHAR</a:t>
            </a:r>
          </a:p>
          <a:p>
            <a:r>
              <a:rPr lang="en-IN" dirty="0" smtClean="0"/>
              <a:t>LCWU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03108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MEDIA 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09578"/>
            <a:ext cx="8596668" cy="3880773"/>
          </a:xfrm>
        </p:spPr>
        <p:txBody>
          <a:bodyPr>
            <a:normAutofit/>
          </a:bodyPr>
          <a:lstStyle/>
          <a:p>
            <a:r>
              <a:rPr lang="en-IN" sz="2800" b="1" dirty="0"/>
              <a:t>Media Vehicle</a:t>
            </a:r>
            <a:r>
              <a:rPr lang="en-IN" sz="2000" dirty="0"/>
              <a:t> : The specific message carrier, such as </a:t>
            </a:r>
            <a:r>
              <a:rPr lang="en-IN" sz="2000" dirty="0" smtClean="0"/>
              <a:t>DAILY JANG</a:t>
            </a:r>
          </a:p>
          <a:p>
            <a:r>
              <a:rPr lang="en-IN" sz="2800" b="1" dirty="0" smtClean="0"/>
              <a:t>Coverage</a:t>
            </a:r>
            <a:r>
              <a:rPr lang="en-IN" sz="2000" dirty="0" smtClean="0"/>
              <a:t> :The </a:t>
            </a:r>
            <a:r>
              <a:rPr lang="en-IN" sz="2000" dirty="0"/>
              <a:t>potential audience that might receive the message through the vehicle. </a:t>
            </a:r>
            <a:endParaRPr lang="en-IN" sz="2000" dirty="0" smtClean="0"/>
          </a:p>
          <a:p>
            <a:pPr marL="0" indent="0">
              <a:buNone/>
            </a:pPr>
            <a:r>
              <a:rPr lang="en-IN" sz="2000" dirty="0"/>
              <a:t> </a:t>
            </a:r>
            <a:r>
              <a:rPr lang="en-IN" sz="2000" dirty="0" smtClean="0"/>
              <a:t>    TV </a:t>
            </a:r>
            <a:r>
              <a:rPr lang="en-IN" sz="2000" dirty="0"/>
              <a:t>Homes/Households Using Television</a:t>
            </a:r>
          </a:p>
          <a:p>
            <a:r>
              <a:rPr lang="en-IN" sz="2800" b="1" dirty="0" smtClean="0"/>
              <a:t>Reach</a:t>
            </a:r>
            <a:r>
              <a:rPr lang="en-IN" sz="2000" dirty="0" smtClean="0"/>
              <a:t> </a:t>
            </a:r>
            <a:r>
              <a:rPr lang="en-IN" sz="2000" dirty="0"/>
              <a:t>:</a:t>
            </a:r>
            <a:r>
              <a:rPr lang="en-IN" sz="2000" dirty="0" smtClean="0"/>
              <a:t>The </a:t>
            </a:r>
            <a:r>
              <a:rPr lang="en-IN" sz="2000" dirty="0"/>
              <a:t>actual number of individual audience members reached at least once by the vehicle.</a:t>
            </a:r>
          </a:p>
          <a:p>
            <a:r>
              <a:rPr lang="en-IN" sz="2800" b="1" dirty="0" smtClean="0"/>
              <a:t>Frequency</a:t>
            </a:r>
            <a:r>
              <a:rPr lang="en-IN" sz="2000" dirty="0" smtClean="0"/>
              <a:t> :The </a:t>
            </a:r>
            <a:r>
              <a:rPr lang="en-IN" sz="2000" dirty="0"/>
              <a:t>number of times the receiver is exposed to vehicle in a specific time period.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67807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585" y="155275"/>
            <a:ext cx="10317192" cy="1086929"/>
          </a:xfrm>
        </p:spPr>
        <p:txBody>
          <a:bodyPr>
            <a:normAutofit/>
          </a:bodyPr>
          <a:lstStyle/>
          <a:p>
            <a:r>
              <a:rPr lang="en-IN" sz="3200" dirty="0"/>
              <a:t>Activities involved in developing the media plan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609964496"/>
              </p:ext>
            </p:extLst>
          </p:nvPr>
        </p:nvGraphicFramePr>
        <p:xfrm>
          <a:off x="1828800" y="1676400"/>
          <a:ext cx="8705850" cy="4533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83123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442DDBD-E2D1-421B-A341-07FA58AE73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graphicEl>
                                              <a:dgm id="{2442DDBD-E2D1-421B-A341-07FA58AE73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graphicEl>
                                              <a:dgm id="{2442DDBD-E2D1-421B-A341-07FA58AE73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graphicEl>
                                              <a:dgm id="{2442DDBD-E2D1-421B-A341-07FA58AE73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325C880-11DF-4E90-910C-FA05B0B167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graphicEl>
                                              <a:dgm id="{D325C880-11DF-4E90-910C-FA05B0B167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graphicEl>
                                              <a:dgm id="{D325C880-11DF-4E90-910C-FA05B0B167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graphicEl>
                                              <a:dgm id="{D325C880-11DF-4E90-910C-FA05B0B167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09B3674-C06C-4014-8ABD-16123A87D2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graphicEl>
                                              <a:dgm id="{A09B3674-C06C-4014-8ABD-16123A87D2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graphicEl>
                                              <a:dgm id="{A09B3674-C06C-4014-8ABD-16123A87D2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graphicEl>
                                              <a:dgm id="{A09B3674-C06C-4014-8ABD-16123A87D2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CADE40F-8422-4B98-AD9A-B85D137A65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graphicEl>
                                              <a:dgm id="{ECADE40F-8422-4B98-AD9A-B85D137A65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graphicEl>
                                              <a:dgm id="{ECADE40F-8422-4B98-AD9A-B85D137A65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graphicEl>
                                              <a:dgm id="{ECADE40F-8422-4B98-AD9A-B85D137A65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3C81180-4100-44D2-AEAC-16B0C8C9E7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graphicEl>
                                              <a:dgm id="{13C81180-4100-44D2-AEAC-16B0C8C9E7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graphicEl>
                                              <a:dgm id="{13C81180-4100-44D2-AEAC-16B0C8C9E7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graphicEl>
                                              <a:dgm id="{13C81180-4100-44D2-AEAC-16B0C8C9E7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5A89FBA-68CF-46D1-B2F2-571D696E43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graphicEl>
                                              <a:dgm id="{95A89FBA-68CF-46D1-B2F2-571D696E43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graphicEl>
                                              <a:dgm id="{95A89FBA-68CF-46D1-B2F2-571D696E43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graphicEl>
                                              <a:dgm id="{95A89FBA-68CF-46D1-B2F2-571D696E43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EB86F53-8FBF-4A0C-A590-D24DD9F703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>
                                            <p:graphicEl>
                                              <a:dgm id="{6EB86F53-8FBF-4A0C-A590-D24DD9F703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graphicEl>
                                              <a:dgm id="{6EB86F53-8FBF-4A0C-A590-D24DD9F703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graphicEl>
                                              <a:dgm id="{6EB86F53-8FBF-4A0C-A590-D24DD9F703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4E0E40A-8C8E-41C7-ADD6-980C2E3552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>
                                            <p:graphicEl>
                                              <a:dgm id="{14E0E40A-8C8E-41C7-ADD6-980C2E3552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graphicEl>
                                              <a:dgm id="{14E0E40A-8C8E-41C7-ADD6-980C2E3552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graphicEl>
                                              <a:dgm id="{14E0E40A-8C8E-41C7-ADD6-980C2E3552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A73C3BA-9C94-4CDF-B0B2-22BE87BB8E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">
                                            <p:graphicEl>
                                              <a:dgm id="{CA73C3BA-9C94-4CDF-B0B2-22BE87BB8E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graphicEl>
                                              <a:dgm id="{CA73C3BA-9C94-4CDF-B0B2-22BE87BB8E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graphicEl>
                                              <a:dgm id="{CA73C3BA-9C94-4CDF-B0B2-22BE87BB8E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9A203E6-8D6A-481D-8441-73B31183BB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">
                                            <p:graphicEl>
                                              <a:dgm id="{49A203E6-8D6A-481D-8441-73B31183BB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graphicEl>
                                              <a:dgm id="{49A203E6-8D6A-481D-8441-73B31183BB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graphicEl>
                                              <a:dgm id="{49A203E6-8D6A-481D-8441-73B31183BB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711D63D-38E6-4048-A34F-A109B05A58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">
                                            <p:graphicEl>
                                              <a:dgm id="{8711D63D-38E6-4048-A34F-A109B05A58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">
                                            <p:graphicEl>
                                              <a:dgm id="{8711D63D-38E6-4048-A34F-A109B05A58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">
                                            <p:graphicEl>
                                              <a:dgm id="{8711D63D-38E6-4048-A34F-A109B05A58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E7BFC97-EDAD-473B-A952-0183B452C3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5">
                                            <p:graphicEl>
                                              <a:dgm id="{EE7BFC97-EDAD-473B-A952-0183B452C3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">
                                            <p:graphicEl>
                                              <a:dgm id="{EE7BFC97-EDAD-473B-A952-0183B452C3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">
                                            <p:graphicEl>
                                              <a:dgm id="{EE7BFC97-EDAD-473B-A952-0183B452C3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66BA66F-0598-431E-AEB0-A88F0191B7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5">
                                            <p:graphicEl>
                                              <a:dgm id="{266BA66F-0598-431E-AEB0-A88F0191B7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">
                                            <p:graphicEl>
                                              <a:dgm id="{266BA66F-0598-431E-AEB0-A88F0191B7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">
                                            <p:graphicEl>
                                              <a:dgm id="{266BA66F-0598-431E-AEB0-A88F0191B7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EF13C76-B5A9-4152-A0E0-F17070262F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5">
                                            <p:graphicEl>
                                              <a:dgm id="{EEF13C76-B5A9-4152-A0E0-F17070262F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">
                                            <p:graphicEl>
                                              <a:dgm id="{EEF13C76-B5A9-4152-A0E0-F17070262F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">
                                            <p:graphicEl>
                                              <a:dgm id="{EEF13C76-B5A9-4152-A0E0-F17070262F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5D81CF5-C6AF-448E-970B-4F9AD44E17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5">
                                            <p:graphicEl>
                                              <a:dgm id="{55D81CF5-C6AF-448E-970B-4F9AD44E17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">
                                            <p:graphicEl>
                                              <a:dgm id="{55D81CF5-C6AF-448E-970B-4F9AD44E17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">
                                            <p:graphicEl>
                                              <a:dgm id="{55D81CF5-C6AF-448E-970B-4F9AD44E17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7C7E94A-4152-4418-B4FB-B9EEA5988C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5">
                                            <p:graphicEl>
                                              <a:dgm id="{D7C7E94A-4152-4418-B4FB-B9EEA5988C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">
                                            <p:graphicEl>
                                              <a:dgm id="{D7C7E94A-4152-4418-B4FB-B9EEA5988C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">
                                            <p:graphicEl>
                                              <a:dgm id="{D7C7E94A-4152-4418-B4FB-B9EEA5988C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9A0A874-B552-48FE-8EBA-C85378E57B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5">
                                            <p:graphicEl>
                                              <a:dgm id="{99A0A874-B552-48FE-8EBA-C85378E57B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">
                                            <p:graphicEl>
                                              <a:dgm id="{99A0A874-B552-48FE-8EBA-C85378E57B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">
                                            <p:graphicEl>
                                              <a:dgm id="{99A0A874-B552-48FE-8EBA-C85378E57B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Developing and Implementing</a:t>
            </a:r>
            <a:br>
              <a:rPr lang="en-IN" dirty="0"/>
            </a:br>
            <a:r>
              <a:rPr lang="en-IN" dirty="0"/>
              <a:t>Media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N" sz="2400" dirty="0"/>
              <a:t>The media mix</a:t>
            </a:r>
          </a:p>
          <a:p>
            <a:r>
              <a:rPr lang="en-IN" sz="2400" dirty="0" smtClean="0"/>
              <a:t>Target </a:t>
            </a:r>
            <a:r>
              <a:rPr lang="en-IN" sz="2400" dirty="0"/>
              <a:t>market coverage</a:t>
            </a:r>
          </a:p>
          <a:p>
            <a:r>
              <a:rPr lang="en-IN" sz="2400" dirty="0" smtClean="0"/>
              <a:t>Geographic </a:t>
            </a:r>
            <a:r>
              <a:rPr lang="en-IN" sz="2400" dirty="0"/>
              <a:t>coverage</a:t>
            </a:r>
          </a:p>
          <a:p>
            <a:r>
              <a:rPr lang="en-IN" sz="2400" dirty="0" smtClean="0"/>
              <a:t>Scheduling</a:t>
            </a:r>
            <a:endParaRPr lang="en-IN" sz="2400" dirty="0"/>
          </a:p>
          <a:p>
            <a:r>
              <a:rPr lang="en-IN" sz="2400" dirty="0" smtClean="0"/>
              <a:t>Reach </a:t>
            </a:r>
            <a:r>
              <a:rPr lang="en-IN" sz="2400" dirty="0"/>
              <a:t>versus frequency</a:t>
            </a:r>
          </a:p>
          <a:p>
            <a:r>
              <a:rPr lang="en-IN" sz="2400" dirty="0" smtClean="0"/>
              <a:t>Creative </a:t>
            </a:r>
            <a:r>
              <a:rPr lang="en-IN" sz="2400" dirty="0"/>
              <a:t>aspects </a:t>
            </a:r>
            <a:r>
              <a:rPr lang="en-IN" sz="2400" dirty="0" smtClean="0"/>
              <a:t>and mood</a:t>
            </a:r>
            <a:endParaRPr lang="en-IN" sz="2400" dirty="0"/>
          </a:p>
          <a:p>
            <a:r>
              <a:rPr lang="en-IN" sz="2400" dirty="0" smtClean="0"/>
              <a:t>Flexibility</a:t>
            </a:r>
            <a:endParaRPr lang="en-IN" sz="2400" dirty="0"/>
          </a:p>
          <a:p>
            <a:r>
              <a:rPr lang="en-IN" sz="2400" dirty="0" smtClean="0"/>
              <a:t>Budget </a:t>
            </a:r>
            <a:r>
              <a:rPr lang="en-IN" sz="2400" dirty="0"/>
              <a:t>considerations</a:t>
            </a:r>
          </a:p>
        </p:txBody>
      </p:sp>
    </p:spTree>
    <p:extLst>
      <p:ext uri="{BB962C8B-B14F-4D97-AF65-F5344CB8AC3E}">
        <p14:creationId xmlns:p14="http://schemas.microsoft.com/office/powerpoint/2010/main" val="2645424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5503"/>
          </a:xfrm>
        </p:spPr>
        <p:txBody>
          <a:bodyPr>
            <a:normAutofit fontScale="90000"/>
          </a:bodyPr>
          <a:lstStyle/>
          <a:p>
            <a:r>
              <a:rPr lang="en-IN" dirty="0"/>
              <a:t>Target Market Coverage</a:t>
            </a:r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1201906"/>
              </p:ext>
            </p:extLst>
          </p:nvPr>
        </p:nvGraphicFramePr>
        <p:xfrm>
          <a:off x="2070340" y="1492137"/>
          <a:ext cx="3186771" cy="2601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Content Placeholder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6827453"/>
              </p:ext>
            </p:extLst>
          </p:nvPr>
        </p:nvGraphicFramePr>
        <p:xfrm>
          <a:off x="1692905" y="4115909"/>
          <a:ext cx="3638220" cy="27420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Content Placeholder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4510279"/>
              </p:ext>
            </p:extLst>
          </p:nvPr>
        </p:nvGraphicFramePr>
        <p:xfrm>
          <a:off x="5968731" y="1345255"/>
          <a:ext cx="3638220" cy="27420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2" name="Chart 21"/>
          <p:cNvGraphicFramePr/>
          <p:nvPr>
            <p:extLst>
              <p:ext uri="{D42A27DB-BD31-4B8C-83A1-F6EECF244321}">
                <p14:modId xmlns:p14="http://schemas.microsoft.com/office/powerpoint/2010/main" val="2995953671"/>
              </p:ext>
            </p:extLst>
          </p:nvPr>
        </p:nvGraphicFramePr>
        <p:xfrm>
          <a:off x="5745192" y="3968151"/>
          <a:ext cx="4140679" cy="2889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677334" y="1984075"/>
            <a:ext cx="15009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/>
              <a:t>Target</a:t>
            </a:r>
            <a:endParaRPr lang="en-IN" dirty="0"/>
          </a:p>
          <a:p>
            <a:r>
              <a:rPr lang="en-IN" b="1" dirty="0"/>
              <a:t>Market</a:t>
            </a:r>
            <a:endParaRPr lang="en-IN" dirty="0"/>
          </a:p>
          <a:p>
            <a:r>
              <a:rPr lang="en-IN" b="1" dirty="0" smtClean="0"/>
              <a:t>Proportion</a:t>
            </a:r>
            <a:endParaRPr lang="en-IN" dirty="0"/>
          </a:p>
        </p:txBody>
      </p:sp>
      <p:sp>
        <p:nvSpPr>
          <p:cNvPr id="24" name="TextBox 23"/>
          <p:cNvSpPr txBox="1"/>
          <p:nvPr/>
        </p:nvSpPr>
        <p:spPr>
          <a:xfrm>
            <a:off x="5232081" y="1984075"/>
            <a:ext cx="15009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/>
              <a:t>Full</a:t>
            </a:r>
            <a:endParaRPr lang="en-IN" dirty="0"/>
          </a:p>
          <a:p>
            <a:r>
              <a:rPr lang="en-IN" b="1" dirty="0"/>
              <a:t>Market</a:t>
            </a:r>
            <a:endParaRPr lang="en-IN" dirty="0"/>
          </a:p>
          <a:p>
            <a:r>
              <a:rPr lang="en-IN" b="1" dirty="0"/>
              <a:t>Coverage</a:t>
            </a:r>
            <a:endParaRPr lang="en-IN" dirty="0"/>
          </a:p>
        </p:txBody>
      </p:sp>
      <p:sp>
        <p:nvSpPr>
          <p:cNvPr id="25" name="Rectangle 24"/>
          <p:cNvSpPr/>
          <p:nvPr/>
        </p:nvSpPr>
        <p:spPr>
          <a:xfrm>
            <a:off x="677334" y="4796135"/>
            <a:ext cx="15009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b="1" dirty="0"/>
              <a:t>Partial</a:t>
            </a:r>
            <a:endParaRPr lang="en-IN" dirty="0"/>
          </a:p>
          <a:p>
            <a:r>
              <a:rPr lang="en-IN" b="1" dirty="0"/>
              <a:t>Market</a:t>
            </a:r>
            <a:endParaRPr lang="en-IN" dirty="0"/>
          </a:p>
          <a:p>
            <a:r>
              <a:rPr lang="en-IN" b="1" dirty="0"/>
              <a:t>Coverage</a:t>
            </a:r>
            <a:endParaRPr lang="en-IN" dirty="0"/>
          </a:p>
        </p:txBody>
      </p:sp>
      <p:sp>
        <p:nvSpPr>
          <p:cNvPr id="26" name="Rectangle 25"/>
          <p:cNvSpPr/>
          <p:nvPr/>
        </p:nvSpPr>
        <p:spPr>
          <a:xfrm>
            <a:off x="5232081" y="4796135"/>
            <a:ext cx="218408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b="1" dirty="0"/>
              <a:t>Coverage</a:t>
            </a:r>
            <a:endParaRPr lang="en-IN" dirty="0"/>
          </a:p>
          <a:p>
            <a:r>
              <a:rPr lang="en-IN" b="1" dirty="0"/>
              <a:t>Exceeding</a:t>
            </a:r>
            <a:endParaRPr lang="en-IN" dirty="0"/>
          </a:p>
          <a:p>
            <a:r>
              <a:rPr lang="en-IN" b="1" dirty="0"/>
              <a:t>Market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43118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7879"/>
          </a:xfrm>
        </p:spPr>
        <p:txBody>
          <a:bodyPr>
            <a:normAutofit fontScale="90000"/>
          </a:bodyPr>
          <a:lstStyle/>
          <a:p>
            <a:r>
              <a:rPr lang="en-IN" dirty="0"/>
              <a:t>Geographic </a:t>
            </a:r>
            <a:r>
              <a:rPr lang="en-IN" dirty="0" smtClean="0"/>
              <a:t>coverage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/>
              <a:t>Brand </a:t>
            </a:r>
            <a:r>
              <a:rPr lang="en-IN" b="1" dirty="0"/>
              <a:t>development Index (BDI</a:t>
            </a:r>
            <a:r>
              <a:rPr lang="en-IN" b="1" dirty="0" smtClean="0"/>
              <a:t>)</a:t>
            </a:r>
          </a:p>
          <a:p>
            <a:pPr marL="0" indent="0">
              <a:buNone/>
            </a:pPr>
            <a:r>
              <a:rPr lang="en-IN" b="1" dirty="0" smtClean="0"/>
              <a:t>= </a:t>
            </a:r>
            <a:r>
              <a:rPr lang="en-IN" b="1" u="sng" dirty="0" smtClean="0"/>
              <a:t>  </a:t>
            </a:r>
            <a:r>
              <a:rPr lang="en-IN" u="sng" dirty="0" smtClean="0"/>
              <a:t>Percentage </a:t>
            </a:r>
            <a:r>
              <a:rPr lang="en-IN" u="sng" dirty="0"/>
              <a:t>of </a:t>
            </a:r>
            <a:r>
              <a:rPr lang="en-IN" u="sng" dirty="0" smtClean="0"/>
              <a:t>brand </a:t>
            </a:r>
            <a:r>
              <a:rPr lang="en-IN" u="sng" dirty="0"/>
              <a:t>to </a:t>
            </a:r>
            <a:r>
              <a:rPr lang="en-IN" u="sng" dirty="0" smtClean="0"/>
              <a:t>total (country) sales </a:t>
            </a:r>
            <a:r>
              <a:rPr lang="en-IN" u="sng" dirty="0"/>
              <a:t>in the </a:t>
            </a:r>
            <a:r>
              <a:rPr lang="en-IN" u="sng" dirty="0" smtClean="0"/>
              <a:t>market </a:t>
            </a:r>
            <a:r>
              <a:rPr lang="en-IN" dirty="0" smtClean="0"/>
              <a:t> X   100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   Percentage </a:t>
            </a:r>
            <a:r>
              <a:rPr lang="en-IN" dirty="0"/>
              <a:t>of total </a:t>
            </a:r>
            <a:r>
              <a:rPr lang="en-IN" dirty="0" smtClean="0"/>
              <a:t>(country) population </a:t>
            </a:r>
            <a:r>
              <a:rPr lang="en-IN" dirty="0"/>
              <a:t>in the </a:t>
            </a:r>
            <a:r>
              <a:rPr lang="en-IN" dirty="0" smtClean="0"/>
              <a:t>market</a:t>
            </a:r>
          </a:p>
          <a:p>
            <a:r>
              <a:rPr lang="en-IN" b="1" dirty="0" smtClean="0"/>
              <a:t>Category development </a:t>
            </a:r>
            <a:r>
              <a:rPr lang="en-IN" b="1" dirty="0"/>
              <a:t>index (CDI</a:t>
            </a:r>
            <a:r>
              <a:rPr lang="en-IN" b="1" dirty="0" smtClean="0"/>
              <a:t>)</a:t>
            </a:r>
          </a:p>
          <a:p>
            <a:pPr marL="0" indent="0">
              <a:buNone/>
            </a:pPr>
            <a:r>
              <a:rPr lang="en-IN" dirty="0" smtClean="0"/>
              <a:t>=   </a:t>
            </a:r>
            <a:r>
              <a:rPr lang="en-IN" u="sng" dirty="0"/>
              <a:t>Percentage of </a:t>
            </a:r>
            <a:r>
              <a:rPr lang="en-IN" u="sng" dirty="0" smtClean="0"/>
              <a:t>product category </a:t>
            </a:r>
            <a:r>
              <a:rPr lang="en-IN" u="sng" dirty="0"/>
              <a:t>total (country) sales in the market </a:t>
            </a:r>
            <a:r>
              <a:rPr lang="en-IN" dirty="0"/>
              <a:t> X   100</a:t>
            </a:r>
          </a:p>
          <a:p>
            <a:pPr marL="0" indent="0">
              <a:buNone/>
            </a:pPr>
            <a:r>
              <a:rPr lang="en-IN" dirty="0"/>
              <a:t>        Percentage of total (country) population in the market</a:t>
            </a:r>
          </a:p>
        </p:txBody>
      </p:sp>
    </p:spTree>
    <p:extLst>
      <p:ext uri="{BB962C8B-B14F-4D97-AF65-F5344CB8AC3E}">
        <p14:creationId xmlns:p14="http://schemas.microsoft.com/office/powerpoint/2010/main" val="558864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3849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484" y="381000"/>
            <a:ext cx="8596668" cy="781050"/>
          </a:xfrm>
        </p:spPr>
        <p:txBody>
          <a:bodyPr>
            <a:normAutofit fontScale="90000"/>
          </a:bodyPr>
          <a:lstStyle/>
          <a:p>
            <a:r>
              <a:rPr lang="en-IN" sz="8000" dirty="0"/>
              <a:t>Scheduling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484" y="2101674"/>
            <a:ext cx="9245919" cy="2870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727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1584" y="342900"/>
            <a:ext cx="8596668" cy="685800"/>
          </a:xfrm>
        </p:spPr>
        <p:txBody>
          <a:bodyPr>
            <a:normAutofit fontScale="90000"/>
          </a:bodyPr>
          <a:lstStyle/>
          <a:p>
            <a:r>
              <a:rPr lang="en-IN" dirty="0"/>
              <a:t/>
            </a:r>
            <a:br>
              <a:rPr lang="en-IN" dirty="0"/>
            </a:br>
            <a:r>
              <a:rPr lang="en-IN" dirty="0"/>
              <a:t/>
            </a:r>
            <a:br>
              <a:rPr lang="en-IN" dirty="0"/>
            </a:br>
            <a:r>
              <a:rPr lang="en-IN" dirty="0"/>
              <a:t/>
            </a:r>
            <a:br>
              <a:rPr lang="en-IN" dirty="0"/>
            </a:br>
            <a:r>
              <a:rPr lang="en-IN" dirty="0"/>
              <a:t/>
            </a:r>
            <a:br>
              <a:rPr lang="en-IN" dirty="0"/>
            </a:br>
            <a:r>
              <a:rPr lang="en-IN" dirty="0"/>
              <a:t/>
            </a:r>
            <a:br>
              <a:rPr lang="en-IN" dirty="0"/>
            </a:br>
            <a:r>
              <a:rPr lang="en-IN" dirty="0"/>
              <a:t/>
            </a:r>
            <a:br>
              <a:rPr lang="en-IN" dirty="0"/>
            </a:br>
            <a:r>
              <a:rPr lang="en-IN" dirty="0"/>
              <a:t>Reach versus </a:t>
            </a:r>
            <a:r>
              <a:rPr lang="en-IN" dirty="0" smtClean="0"/>
              <a:t>frequency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615" y="232013"/>
            <a:ext cx="8596668" cy="1433014"/>
          </a:xfrm>
        </p:spPr>
        <p:txBody>
          <a:bodyPr>
            <a:noAutofit/>
          </a:bodyPr>
          <a:lstStyle/>
          <a:p>
            <a:endParaRPr lang="en-IN" sz="1800" b="1" dirty="0" smtClean="0"/>
          </a:p>
          <a:p>
            <a:endParaRPr lang="en-IN" sz="1800" b="1" dirty="0"/>
          </a:p>
          <a:p>
            <a:endParaRPr lang="en-IN" sz="1800" b="1" dirty="0" smtClean="0"/>
          </a:p>
          <a:p>
            <a:endParaRPr lang="en-IN" sz="1800" b="1" dirty="0"/>
          </a:p>
          <a:p>
            <a:endParaRPr lang="en-IN" sz="1800" b="1" dirty="0" smtClean="0"/>
          </a:p>
          <a:p>
            <a:endParaRPr lang="en-IN" sz="1800" b="1" dirty="0"/>
          </a:p>
          <a:p>
            <a:endParaRPr lang="en-IN" sz="1800" b="1" dirty="0" smtClean="0"/>
          </a:p>
          <a:p>
            <a:endParaRPr lang="en-IN" sz="1800" b="1" dirty="0"/>
          </a:p>
          <a:p>
            <a:endParaRPr lang="en-IN" sz="1800" b="1" dirty="0" smtClean="0"/>
          </a:p>
          <a:p>
            <a:endParaRPr lang="en-IN" sz="1800" b="1" dirty="0"/>
          </a:p>
          <a:p>
            <a:endParaRPr lang="en-IN" sz="1800" b="1" dirty="0" smtClean="0"/>
          </a:p>
          <a:p>
            <a:endParaRPr lang="en-IN" sz="1800" b="1" dirty="0"/>
          </a:p>
          <a:p>
            <a:endParaRPr lang="en-IN" sz="1800" b="1" dirty="0" smtClean="0"/>
          </a:p>
          <a:p>
            <a:endParaRPr lang="en-IN" sz="1800" b="1" dirty="0"/>
          </a:p>
          <a:p>
            <a:r>
              <a:rPr lang="en-IN" sz="1800" b="1" dirty="0" smtClean="0"/>
              <a:t>Reach </a:t>
            </a:r>
            <a:r>
              <a:rPr lang="en-IN" sz="1800" b="1" dirty="0"/>
              <a:t>-The actual number of individual audience members reached at least once by the vehicle.</a:t>
            </a:r>
          </a:p>
          <a:p>
            <a:r>
              <a:rPr lang="en-IN" sz="1800" b="1" dirty="0" smtClean="0"/>
              <a:t>Frequency </a:t>
            </a:r>
            <a:r>
              <a:rPr lang="en-IN" sz="1800" b="1" dirty="0"/>
              <a:t>-The number of times the receiver is exposed to vehicle in a specific time period.</a:t>
            </a:r>
          </a:p>
          <a:p>
            <a:r>
              <a:rPr lang="en-IN" sz="1800" b="1" dirty="0" smtClean="0"/>
              <a:t>GRP </a:t>
            </a:r>
            <a:r>
              <a:rPr lang="en-IN" sz="1800" b="1" dirty="0"/>
              <a:t>(Gross rating point) = Reach x frequency</a:t>
            </a:r>
          </a:p>
          <a:p>
            <a:endParaRPr lang="en-IN" sz="2800" b="1" dirty="0"/>
          </a:p>
        </p:txBody>
      </p:sp>
    </p:spTree>
    <p:extLst>
      <p:ext uri="{BB962C8B-B14F-4D97-AF65-F5344CB8AC3E}">
        <p14:creationId xmlns:p14="http://schemas.microsoft.com/office/powerpoint/2010/main" val="1386722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Reach and Frequency </a:t>
            </a:r>
            <a:br>
              <a:rPr lang="en-US"/>
            </a:br>
            <a:endParaRPr lang="en-US"/>
          </a:p>
        </p:txBody>
      </p:sp>
      <p:graphicFrame>
        <p:nvGraphicFramePr>
          <p:cNvPr id="46083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543718800"/>
              </p:ext>
            </p:extLst>
          </p:nvPr>
        </p:nvGraphicFramePr>
        <p:xfrm>
          <a:off x="914400" y="1466850"/>
          <a:ext cx="7772400" cy="4632960"/>
        </p:xfrm>
        <a:graphic>
          <a:graphicData uri="http://schemas.openxmlformats.org/drawingml/2006/table">
            <a:tbl>
              <a:tblPr/>
              <a:tblGrid>
                <a:gridCol w="1447800"/>
                <a:gridCol w="1295400"/>
                <a:gridCol w="1143000"/>
                <a:gridCol w="1066800"/>
                <a:gridCol w="1066800"/>
                <a:gridCol w="1752600"/>
              </a:tblGrid>
              <a:tr h="685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Spot run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Home 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Home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Home 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Home 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Total Exposures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st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time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nd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time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rd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time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th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time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Total Exp.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0940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Reach and </a:t>
            </a:r>
            <a:r>
              <a:rPr lang="en-US" dirty="0" smtClean="0"/>
              <a:t>Frequency</a:t>
            </a:r>
            <a:endParaRPr lang="en-US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Four television homes = universe.</a:t>
            </a:r>
          </a:p>
          <a:p>
            <a:r>
              <a:rPr lang="en-US" sz="2400" dirty="0"/>
              <a:t>Three homes or 75% of universe receive message.  That’s a rating of 75.</a:t>
            </a:r>
          </a:p>
          <a:p>
            <a:r>
              <a:rPr lang="en-US" sz="2400" dirty="0"/>
              <a:t>In total, the message had 8 exposures.</a:t>
            </a:r>
          </a:p>
        </p:txBody>
      </p:sp>
    </p:spTree>
    <p:extLst>
      <p:ext uri="{BB962C8B-B14F-4D97-AF65-F5344CB8AC3E}">
        <p14:creationId xmlns:p14="http://schemas.microsoft.com/office/powerpoint/2010/main" val="3176793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60400"/>
            <a:ext cx="8596668" cy="1320800"/>
          </a:xfrm>
        </p:spPr>
        <p:txBody>
          <a:bodyPr/>
          <a:lstStyle/>
          <a:p>
            <a:r>
              <a:rPr lang="en-IN" dirty="0" smtClean="0"/>
              <a:t>MEDIA TERMINOLOGY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81200"/>
            <a:ext cx="8596668" cy="4511589"/>
          </a:xfrm>
        </p:spPr>
        <p:txBody>
          <a:bodyPr>
            <a:normAutofit/>
          </a:bodyPr>
          <a:lstStyle/>
          <a:p>
            <a:r>
              <a:rPr lang="en-IN" sz="2800" b="1" dirty="0"/>
              <a:t>Media </a:t>
            </a:r>
            <a:r>
              <a:rPr lang="en-IN" sz="2800" b="1" dirty="0" smtClean="0"/>
              <a:t>planning : </a:t>
            </a:r>
            <a:r>
              <a:rPr lang="en-IN" sz="2800" dirty="0" smtClean="0"/>
              <a:t>s</a:t>
            </a:r>
            <a:r>
              <a:rPr lang="en-IN" sz="2000" dirty="0" smtClean="0"/>
              <a:t>eries </a:t>
            </a:r>
            <a:r>
              <a:rPr lang="en-IN" sz="2000" dirty="0"/>
              <a:t>of decisions involved in delivering the </a:t>
            </a:r>
            <a:r>
              <a:rPr lang="en-IN" sz="2000" dirty="0" smtClean="0"/>
              <a:t>promotional message </a:t>
            </a:r>
            <a:r>
              <a:rPr lang="en-IN" sz="2000" dirty="0"/>
              <a:t>to the prospective purchasers and/or users of the product or brand</a:t>
            </a:r>
            <a:r>
              <a:rPr lang="en-IN" sz="2000" dirty="0" smtClean="0"/>
              <a:t>.</a:t>
            </a:r>
          </a:p>
          <a:p>
            <a:r>
              <a:rPr lang="en-IN" sz="2800" b="1" dirty="0"/>
              <a:t>Media </a:t>
            </a:r>
            <a:r>
              <a:rPr lang="en-IN" sz="2800" b="1" dirty="0" smtClean="0"/>
              <a:t>Objectives : </a:t>
            </a:r>
            <a:r>
              <a:rPr lang="en-IN" sz="2000" dirty="0" smtClean="0"/>
              <a:t>Goals </a:t>
            </a:r>
            <a:r>
              <a:rPr lang="en-IN" sz="2000" dirty="0"/>
              <a:t>to be attained by the media strategy and program.</a:t>
            </a:r>
          </a:p>
          <a:p>
            <a:r>
              <a:rPr lang="en-IN" sz="2800" b="1" dirty="0" smtClean="0"/>
              <a:t>Media </a:t>
            </a:r>
            <a:r>
              <a:rPr lang="en-IN" sz="2800" b="1" dirty="0"/>
              <a:t>Strategy</a:t>
            </a:r>
            <a:r>
              <a:rPr lang="en-IN" sz="2000" b="1" dirty="0"/>
              <a:t> </a:t>
            </a:r>
            <a:r>
              <a:rPr lang="en-IN" sz="2800" b="1" dirty="0" smtClean="0"/>
              <a:t>:</a:t>
            </a:r>
            <a:r>
              <a:rPr lang="en-IN" sz="2000" b="1" dirty="0" smtClean="0"/>
              <a:t> </a:t>
            </a:r>
            <a:r>
              <a:rPr lang="en-IN" sz="2000" dirty="0" smtClean="0"/>
              <a:t>Decisions </a:t>
            </a:r>
            <a:r>
              <a:rPr lang="en-IN" sz="2000" dirty="0"/>
              <a:t>on how the media objectives can be attained.</a:t>
            </a:r>
          </a:p>
          <a:p>
            <a:r>
              <a:rPr lang="en-IN" sz="2800" b="1" dirty="0" smtClean="0"/>
              <a:t>Media</a:t>
            </a:r>
            <a:r>
              <a:rPr lang="en-IN" sz="2000" dirty="0" smtClean="0"/>
              <a:t> </a:t>
            </a:r>
            <a:r>
              <a:rPr lang="en-IN" sz="2800" b="1" dirty="0" smtClean="0"/>
              <a:t>:</a:t>
            </a:r>
            <a:r>
              <a:rPr lang="en-IN" sz="2000" dirty="0" smtClean="0"/>
              <a:t> The </a:t>
            </a:r>
            <a:r>
              <a:rPr lang="en-IN" sz="2000" dirty="0"/>
              <a:t>various categories of delivery systems, including broadcast and print media</a:t>
            </a:r>
            <a:r>
              <a:rPr lang="en-IN" sz="2000" dirty="0" smtClean="0"/>
              <a:t>.</a:t>
            </a:r>
          </a:p>
          <a:p>
            <a:endParaRPr lang="en-IN" sz="2000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21469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Reach and Frequency 3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i="1" dirty="0" smtClean="0"/>
              <a:t>Reach </a:t>
            </a:r>
            <a:r>
              <a:rPr lang="en-US" sz="2800" i="1" dirty="0"/>
              <a:t>times frequency equals gross ratings points:</a:t>
            </a:r>
            <a:endParaRPr lang="en-US" sz="2800" dirty="0"/>
          </a:p>
          <a:p>
            <a:r>
              <a:rPr lang="en-US" sz="2800" dirty="0"/>
              <a:t>75 rating (3 homes hit in universe of 4) times 2.67 exposures =  200.25 gross rating points.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4702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Budget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/>
              <a:t>Absolute cost </a:t>
            </a:r>
          </a:p>
          <a:p>
            <a:pPr marL="0" indent="0">
              <a:buNone/>
            </a:pPr>
            <a:r>
              <a:rPr lang="en-IN" dirty="0" smtClean="0"/>
              <a:t> example</a:t>
            </a:r>
            <a:r>
              <a:rPr lang="en-IN" dirty="0"/>
              <a:t>, a full-page four-color ad in </a:t>
            </a:r>
            <a:r>
              <a:rPr lang="en-IN" i="1" dirty="0"/>
              <a:t>Newsweek </a:t>
            </a:r>
            <a:r>
              <a:rPr lang="en-IN" dirty="0"/>
              <a:t>magazine costs about $183,000. </a:t>
            </a:r>
            <a:endParaRPr lang="en-IN" dirty="0" smtClean="0"/>
          </a:p>
          <a:p>
            <a:r>
              <a:rPr lang="en-IN" b="1" dirty="0" smtClean="0"/>
              <a:t>Relative cost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16533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Determining Relative Costs of Media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/>
              <a:t>Cost per thousand (CPM</a:t>
            </a:r>
            <a:r>
              <a:rPr lang="en-IN" b="1" dirty="0" smtClean="0"/>
              <a:t>): </a:t>
            </a:r>
          </a:p>
          <a:p>
            <a:r>
              <a:rPr lang="en-IN" dirty="0"/>
              <a:t>CPM </a:t>
            </a:r>
            <a:r>
              <a:rPr lang="en-IN" dirty="0" smtClean="0"/>
              <a:t>= </a:t>
            </a:r>
            <a:r>
              <a:rPr lang="en-IN" u="sng" dirty="0" smtClean="0"/>
              <a:t>Cost </a:t>
            </a:r>
            <a:r>
              <a:rPr lang="en-IN" u="sng" dirty="0"/>
              <a:t>of ad space (absolute cost</a:t>
            </a:r>
            <a:r>
              <a:rPr lang="en-IN" u="sng" dirty="0" smtClean="0"/>
              <a:t>)</a:t>
            </a:r>
            <a:r>
              <a:rPr lang="en-IN" dirty="0" smtClean="0"/>
              <a:t>  × 1,000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                          Circulation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2575" y="3363662"/>
            <a:ext cx="7926186" cy="2451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438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134" y="1360489"/>
            <a:ext cx="8596668" cy="3880773"/>
          </a:xfrm>
        </p:spPr>
        <p:txBody>
          <a:bodyPr/>
          <a:lstStyle/>
          <a:p>
            <a:r>
              <a:rPr lang="en-IN" b="1" dirty="0"/>
              <a:t>Cost per ratings point (CPRP</a:t>
            </a:r>
            <a:r>
              <a:rPr lang="en-IN" b="1" dirty="0" smtClean="0"/>
              <a:t>)</a:t>
            </a:r>
          </a:p>
          <a:p>
            <a:pPr marL="0" indent="0">
              <a:buNone/>
            </a:pPr>
            <a:endParaRPr lang="en-IN" b="1" dirty="0"/>
          </a:p>
          <a:p>
            <a:r>
              <a:rPr lang="en-IN" dirty="0"/>
              <a:t>CPRP </a:t>
            </a:r>
            <a:r>
              <a:rPr lang="en-IN" dirty="0" smtClean="0"/>
              <a:t>=  </a:t>
            </a:r>
            <a:r>
              <a:rPr lang="en-IN" u="sng" dirty="0" smtClean="0"/>
              <a:t>Cost </a:t>
            </a:r>
            <a:r>
              <a:rPr lang="en-IN" u="sng" dirty="0"/>
              <a:t>of commercial time</a:t>
            </a:r>
          </a:p>
          <a:p>
            <a:pPr marL="0" indent="0">
              <a:buNone/>
            </a:pPr>
            <a:r>
              <a:rPr lang="en-IN" dirty="0" smtClean="0"/>
              <a:t>                        Program rating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267" y="3695701"/>
            <a:ext cx="7505915" cy="2345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542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b="1" dirty="0"/>
              <a:t>Daily inch </a:t>
            </a:r>
            <a:r>
              <a:rPr lang="en-IN" b="1" dirty="0" smtClean="0"/>
              <a:t>rate : </a:t>
            </a:r>
            <a:r>
              <a:rPr lang="en-IN" dirty="0"/>
              <a:t>For newspapers, cost effectiveness is based on the daily inch </a:t>
            </a:r>
            <a:r>
              <a:rPr lang="en-IN" dirty="0" smtClean="0"/>
              <a:t>rate, which </a:t>
            </a:r>
            <a:r>
              <a:rPr lang="en-IN" dirty="0"/>
              <a:t>is the cost per column inch of the </a:t>
            </a:r>
            <a:r>
              <a:rPr lang="en-IN" dirty="0" smtClean="0"/>
              <a:t>paper</a:t>
            </a:r>
          </a:p>
          <a:p>
            <a:pPr marL="0" indent="0">
              <a:buNone/>
            </a:pPr>
            <a:endParaRPr lang="en-IN" dirty="0"/>
          </a:p>
          <a:p>
            <a:r>
              <a:rPr lang="en-IN" dirty="0" smtClean="0"/>
              <a:t>TV ------   </a:t>
            </a:r>
            <a:r>
              <a:rPr lang="en-IN" u="sng" dirty="0" smtClean="0"/>
              <a:t> Cost </a:t>
            </a:r>
            <a:r>
              <a:rPr lang="en-IN" u="sng" dirty="0"/>
              <a:t>of 1 unit of time </a:t>
            </a:r>
            <a:r>
              <a:rPr lang="en-IN" dirty="0"/>
              <a:t>× 1,000</a:t>
            </a:r>
          </a:p>
          <a:p>
            <a:pPr marL="0" indent="0">
              <a:buNone/>
            </a:pPr>
            <a:r>
              <a:rPr lang="en-IN" dirty="0" smtClean="0"/>
              <a:t>                           Program </a:t>
            </a:r>
            <a:r>
              <a:rPr lang="en-IN" dirty="0"/>
              <a:t>rating </a:t>
            </a:r>
            <a:endParaRPr lang="en-IN" dirty="0" smtClean="0"/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  </a:t>
            </a:r>
          </a:p>
          <a:p>
            <a:r>
              <a:rPr lang="en-IN" dirty="0" smtClean="0"/>
              <a:t>Newspapers------</a:t>
            </a:r>
            <a:endParaRPr lang="en-IN" dirty="0"/>
          </a:p>
          <a:p>
            <a:pPr marL="0" indent="0">
              <a:buNone/>
            </a:pPr>
            <a:r>
              <a:rPr lang="en-IN" dirty="0" smtClean="0"/>
              <a:t>      			    </a:t>
            </a:r>
            <a:r>
              <a:rPr lang="en-IN" u="sng" dirty="0" smtClean="0"/>
              <a:t> Cost </a:t>
            </a:r>
            <a:r>
              <a:rPr lang="en-IN" u="sng" dirty="0"/>
              <a:t>of ad space </a:t>
            </a:r>
            <a:r>
              <a:rPr lang="en-IN" dirty="0"/>
              <a:t>× </a:t>
            </a:r>
            <a:r>
              <a:rPr lang="en-IN" dirty="0" smtClean="0"/>
              <a:t>1,000</a:t>
            </a:r>
          </a:p>
          <a:p>
            <a:pPr marL="0" indent="0">
              <a:buNone/>
            </a:pPr>
            <a:r>
              <a:rPr lang="en-IN" dirty="0" smtClean="0"/>
              <a:t>          			  Circulation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73061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6484" y="211455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en-IN" sz="10700" dirty="0" smtClean="0"/>
              <a:t>THANK YOU</a:t>
            </a:r>
            <a:r>
              <a:rPr lang="en-IN" dirty="0" smtClean="0"/>
              <a:t>…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49372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123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011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035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986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38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613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58762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8.4|7.7|10.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1316</TotalTime>
  <Words>1259</Words>
  <Application>Microsoft Office PowerPoint</Application>
  <PresentationFormat>Widescreen</PresentationFormat>
  <Paragraphs>210</Paragraphs>
  <Slides>25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Impact</vt:lpstr>
      <vt:lpstr>Times New Roman</vt:lpstr>
      <vt:lpstr>NewsPrint</vt:lpstr>
      <vt:lpstr>MEDIA PLANNING &amp; STRATEGY</vt:lpstr>
      <vt:lpstr>MEDIA TERMINOLOGY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MEDIA TERMINOLOGY</vt:lpstr>
      <vt:lpstr>Activities involved in developing the media plan</vt:lpstr>
      <vt:lpstr>Developing and Implementing Media Strategies</vt:lpstr>
      <vt:lpstr>Target Market Coverage</vt:lpstr>
      <vt:lpstr>Geographic coverage</vt:lpstr>
      <vt:lpstr>PowerPoint Presentation</vt:lpstr>
      <vt:lpstr>Scheduling </vt:lpstr>
      <vt:lpstr>      Reach versus frequency</vt:lpstr>
      <vt:lpstr>Reach and Frequency  </vt:lpstr>
      <vt:lpstr>Reach and Frequency</vt:lpstr>
      <vt:lpstr>Reach and Frequency 3</vt:lpstr>
      <vt:lpstr>Budget Considerations</vt:lpstr>
      <vt:lpstr>Determining Relative Costs of Media</vt:lpstr>
      <vt:lpstr>PowerPoint Presentation</vt:lpstr>
      <vt:lpstr>PowerPoint Presentation</vt:lpstr>
      <vt:lpstr>THANK YOU…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 PLANNING &amp; STRATEGY</dc:title>
  <dc:creator>MOHD NAYAB</dc:creator>
  <cp:lastModifiedBy>Kaleem</cp:lastModifiedBy>
  <cp:revision>21</cp:revision>
  <dcterms:created xsi:type="dcterms:W3CDTF">2013-10-22T12:21:41Z</dcterms:created>
  <dcterms:modified xsi:type="dcterms:W3CDTF">2019-11-12T07:55:57Z</dcterms:modified>
</cp:coreProperties>
</file>